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A9C3C75-AF17-40D2-8E63-22785EBCF9DB}">
  <a:tblStyle styleId="{5A9C3C75-AF17-40D2-8E63-22785EBCF9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ont.wemakeprice.com/product/197625261?utm_source=google_ss&amp;utm_medium=cpc&amp;utm_campaign=r_sa&amp;gclid=Cj0KCQjwn_LrBRD4ARIsAFEQFKuRLoL10gSeeoqbGzyoT7nMHeAKZPJiZzXN0U9-wTIwHNw7nnsroCsaApRQEALw_wcB" TargetMode="External"/><Relationship Id="rId3" Type="http://schemas.openxmlformats.org/officeDocument/2006/relationships/hyperlink" Target="http://www.hyundaihmall.com/front/pda/itemPtc.do?ReferCode=s50&amp;slitmCd=2066312417" TargetMode="External"/><Relationship Id="rId4" Type="http://schemas.openxmlformats.org/officeDocument/2006/relationships/hyperlink" Target="http://www.hyundaihmall.com/front/pda/itemPtc.do?ReferCode=s50&amp;slitmCd=2087857641"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upang.com/vp/products/37512691?itemId=138136002&amp;vendorItemId=3296413416&amp;q=%EC%8B%A0%EC%B6%95+%EC%84%A0%EB%B0%98&amp;itemsCount=36&amp;searchId=2d707e29e7a445b6b02444b8347cf568&amp;rank=2&amp;isAddedCart=" TargetMode="External"/><Relationship Id="rId3" Type="http://schemas.openxmlformats.org/officeDocument/2006/relationships/hyperlink" Target="https://www.coupang.com/vp/products/53716029?itemId=188262137&amp;vendorItemId=3447772327&amp;q=%EC%82%BC%EA%B0%81%EB%8C%80&amp;itemsCount=36&amp;searchId=b7818f21a8fc4fd4ae86e80fcae9ef8f&amp;rank=43&amp;isAddedCart=" TargetMode="External"/><Relationship Id="rId4" Type="http://schemas.openxmlformats.org/officeDocument/2006/relationships/hyperlink" Target="http://shopping.interpark.com/product/productInfo.do?prdNo=4049547099&amp;gclid=Cj0KCQjw_OzrBRDmARIsAAIdQ_KfBVXUtfA30Vw7y765H6mWvC_zuMu8vu7YXNTudJ_fsszdmeHUflUaAqAlEALw_wcB"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WeDP-CpJD6o&amp;feature=share&amp;app=desktop"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3791786d5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3791786d5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3791786d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3791786d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3791786d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3791786d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3791786d5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3791786d5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3791786d5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3791786d5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019575d9c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019575d9c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3791786d5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3791786d5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3791786d5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3791786d5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3791786d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3791786d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3791786d5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3791786d5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3791786d5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3791786d5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019575d9c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019575d9c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3791786d5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3791786d5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3791786d5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3791786d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3791786d5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3791786d5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019575d9c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019575d9c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019575d9c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019575d9c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차량 구매의 핵심은 소프트웨어 테스트 용이기때문에 제어되고 구조물 달고 움직일 수만 있으면 된다고 생각해서 잡기능 많이 달린 고가형을 선택할 필요가 없고, 저가형 중에서 표기 스펙상으로 조금 높은걸 고른건대 대체로 성능은 평준화 되있어서 제어기부분만 고려하면 될것 같아. 제어기는 공개 안해주니까 우리가 컨트롤 불가한거라면 아두이노로 교체하여 가능할거라고 판단된다.</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b="1" lang="en" sz="1200">
                <a:solidFill>
                  <a:srgbClr val="333333"/>
                </a:solidFill>
                <a:latin typeface="Dotum"/>
                <a:ea typeface="Dotum"/>
                <a:cs typeface="Dotum"/>
                <a:sym typeface="Dotum"/>
              </a:rPr>
              <a:t>BMW M6 GT3 </a:t>
            </a:r>
            <a:endParaRPr b="1" sz="1200">
              <a:solidFill>
                <a:srgbClr val="333333"/>
              </a:solidFill>
              <a:latin typeface="Dotum"/>
              <a:ea typeface="Dotum"/>
              <a:cs typeface="Dotum"/>
              <a:sym typeface="Dotum"/>
            </a:endParaRPr>
          </a:p>
          <a:p>
            <a:pPr indent="0" lvl="0" marL="0" rtl="0" algn="l">
              <a:spcBef>
                <a:spcPts val="0"/>
              </a:spcBef>
              <a:spcAft>
                <a:spcPts val="0"/>
              </a:spcAft>
              <a:buNone/>
            </a:pPr>
            <a:r>
              <a:rPr lang="en" u="sng">
                <a:solidFill>
                  <a:schemeClr val="hlink"/>
                </a:solidFill>
                <a:hlinkClick r:id="rId2"/>
              </a:rPr>
              <a:t>https://front.wemakeprice.com/product/197625261?utm_source=google_ss&amp;utm_medium=cpc&amp;utm_campaign=r_sa&amp;gclid=Cj0KCQjwn_LrBRD4ARIsAFEQFKuRLoL10gSeeoqbGzyoT7nMHeAKZPJiZzXN0U9-wTIwHNw7nnsroCsaApRQEALw_wcB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F8 sports </a:t>
            </a:r>
            <a:r>
              <a:rPr lang="en" u="sng">
                <a:solidFill>
                  <a:schemeClr val="accent5"/>
                </a:solidFill>
                <a:hlinkClick r:id="rId3"/>
              </a:rPr>
              <a:t>http://www.hyundaihmall.com/front/pda/itemPtc.do?ReferCode=s50&amp;slitmCd=2066312417</a:t>
            </a:r>
            <a:endParaRPr/>
          </a:p>
          <a:p>
            <a:pPr indent="0" lvl="0" marL="0" rtl="0" algn="l">
              <a:spcBef>
                <a:spcPts val="0"/>
              </a:spcBef>
              <a:spcAft>
                <a:spcPts val="0"/>
              </a:spcAft>
              <a:buNone/>
            </a:pPr>
            <a:r>
              <a:rPr lang="en"/>
              <a:t>벤츠 GLA Class 12V </a:t>
            </a:r>
            <a:r>
              <a:rPr lang="en" u="sng">
                <a:solidFill>
                  <a:schemeClr val="accent5"/>
                </a:solidFill>
                <a:hlinkClick r:id="rId4"/>
              </a:rPr>
              <a:t>http://www.hyundaihmall.com/front/pda/itemPtc.do?ReferCode=s50&amp;slitmCd=2087857641</a:t>
            </a:r>
            <a:endParaRPr/>
          </a:p>
          <a:p>
            <a:pPr indent="0" lvl="0" marL="0" rtl="0" algn="l">
              <a:spcBef>
                <a:spcPts val="0"/>
              </a:spcBef>
              <a:spcAft>
                <a:spcPts val="0"/>
              </a:spcAft>
              <a:buNone/>
            </a:pPr>
            <a:r>
              <a:rPr lang="en"/>
              <a:t>벤츠 SL65 AMG 12V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19575d9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019575d9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선반 1.9만원 : </a:t>
            </a:r>
            <a:r>
              <a:rPr lang="en" u="sng">
                <a:solidFill>
                  <a:schemeClr val="hlink"/>
                </a:solidFill>
                <a:hlinkClick r:id="rId2"/>
              </a:rPr>
              <a:t>https://www.coupang.com/vp/products/37512691?itemId=138136002&amp;vendorItemId=3296413416&amp;q=%EC%8B%A0%EC%B6%95+%EC%84%A0%EB%B0%98&amp;itemsCount=36&amp;searchId=2d707e29e7a445b6b02444b8347cf568&amp;rank=2&amp;isAddedCart=</a:t>
            </a:r>
            <a:endParaRPr/>
          </a:p>
          <a:p>
            <a:pPr indent="0" lvl="0" marL="0" rtl="0" algn="l">
              <a:spcBef>
                <a:spcPts val="0"/>
              </a:spcBef>
              <a:spcAft>
                <a:spcPts val="0"/>
              </a:spcAft>
              <a:buNone/>
            </a:pPr>
            <a:r>
              <a:rPr lang="en"/>
              <a:t>삼각대 5300원 :</a:t>
            </a:r>
            <a:endParaRPr/>
          </a:p>
          <a:p>
            <a:pPr indent="0" lvl="0" marL="0" rtl="0" algn="l">
              <a:spcBef>
                <a:spcPts val="0"/>
              </a:spcBef>
              <a:spcAft>
                <a:spcPts val="0"/>
              </a:spcAft>
              <a:buNone/>
            </a:pPr>
            <a:r>
              <a:rPr lang="en" u="sng">
                <a:solidFill>
                  <a:schemeClr val="hlink"/>
                </a:solidFill>
                <a:hlinkClick r:id="rId3"/>
              </a:rPr>
              <a:t>https://www.coupang.com/vp/products/53716029?itemId=188262137&amp;vendorItemId=3447772327&amp;q=%EC%82%BC%EA%B0%81%EB%8C%80&amp;itemsCount=36&amp;searchId=b7818f21a8fc4fd4ae86e80fcae9ef8f&amp;rank=43&amp;isAddedCart=</a:t>
            </a:r>
            <a:endParaRPr/>
          </a:p>
          <a:p>
            <a:pPr indent="0" lvl="0" marL="0" rtl="0" algn="l">
              <a:spcBef>
                <a:spcPts val="0"/>
              </a:spcBef>
              <a:spcAft>
                <a:spcPts val="0"/>
              </a:spcAft>
              <a:buClr>
                <a:schemeClr val="dk1"/>
              </a:buClr>
              <a:buSzPts val="1100"/>
              <a:buFont typeface="Arial"/>
              <a:buNone/>
            </a:pPr>
            <a:r>
              <a:rPr lang="en">
                <a:solidFill>
                  <a:schemeClr val="dk1"/>
                </a:solidFill>
              </a:rPr>
              <a:t>배터리팩 </a:t>
            </a:r>
            <a:r>
              <a:rPr lang="en" u="sng">
                <a:solidFill>
                  <a:schemeClr val="accent5"/>
                </a:solidFill>
                <a:hlinkClick r:id="rId4"/>
              </a:rPr>
              <a:t>http://shopping.interpark.com/product/productInfo.do?prdNo=4049547099&amp;gclid=Cj0KCQjw_OzrBRDmARIsAAIdQ_KfBVXUtfA30Vw7y765H6mWvC_zuMu8vu7YXNTudJ_fsszdmeHUflUaAqAlEALw_wcB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3791786d5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3791786d5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중국 자동차 오토파킹 </a:t>
            </a:r>
            <a:r>
              <a:rPr lang="en" u="sng">
                <a:solidFill>
                  <a:schemeClr val="hlink"/>
                </a:solidFill>
                <a:hlinkClick r:id="rId2"/>
              </a:rPr>
              <a:t>https://www.youtube.com/watch?v=WeDP-CpJD6o&amp;feature=share&amp;app=desktop</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019575d9c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019575d9c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8.png"/><Relationship Id="rId13" Type="http://schemas.openxmlformats.org/officeDocument/2006/relationships/image" Target="../media/image19.png"/><Relationship Id="rId12"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37.png"/><Relationship Id="rId1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49.png"/><Relationship Id="rId7" Type="http://schemas.openxmlformats.org/officeDocument/2006/relationships/image" Target="../media/image45.png"/><Relationship Id="rId8"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50.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58.png"/><Relationship Id="rId5"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40.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19.png"/><Relationship Id="rId7" Type="http://schemas.openxmlformats.org/officeDocument/2006/relationships/image" Target="../media/image38.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hyperlink" Target="https://blog.coast.ai/using-reinforcement-learning-in-python-to-teach-a-virtual-car-to-avoid-obstacles-6e782cc7d4c6" TargetMode="External"/><Relationship Id="rId9"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55.png"/><Relationship Id="rId7" Type="http://schemas.openxmlformats.org/officeDocument/2006/relationships/image" Target="../media/image46.png"/><Relationship Id="rId8"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0.jpg"/><Relationship Id="rId5"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47.pn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hyperlink" Target="https://front.wemakeprice.com/product/197625261?utm_source=google_ss&amp;utm_medium=cpc&amp;utm_campaign=r_sa&amp;gclid=Cj0KCQjwn_LrBRD4ARIsAFEQFKuRLoL10gSeeoqbGzyoT7nMHeAKZPJiZzXN0U9-wTIwHNw7nnsroCsaApRQEALw_wcB" TargetMode="External"/></Relationships>
</file>

<file path=ppt/slides/_rels/slide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6.png"/><Relationship Id="rId13" Type="http://schemas.openxmlformats.org/officeDocument/2006/relationships/image" Target="../media/image9.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2.png"/><Relationship Id="rId15" Type="http://schemas.openxmlformats.org/officeDocument/2006/relationships/image" Target="../media/image14.png"/><Relationship Id="rId14" Type="http://schemas.openxmlformats.org/officeDocument/2006/relationships/image" Target="../media/image12.png"/><Relationship Id="rId5" Type="http://schemas.openxmlformats.org/officeDocument/2006/relationships/hyperlink" Target="https://www.coupang.com/vp/products/37512691?itemId=138136002&amp;vendorItemId=3296413416&amp;q=%EC%8B%A0%EC%B6%95+%EC%84%A0%EB%B0%98&amp;itemsCount=36&amp;searchId=2d707e29e7a445b6b02444b8347cf568&amp;rank=2&amp;isAddedCart=" TargetMode="External"/><Relationship Id="rId6" Type="http://schemas.openxmlformats.org/officeDocument/2006/relationships/hyperlink" Target="https://www.coupang.com/vp/products/53716029?itemId=188262137&amp;vendorItemId=3447772327&amp;q=%EC%82%BC%EA%B0%81%EB%8C%80&amp;itemsCount=36&amp;searchId=b7818f21a8fc4fd4ae86e80fcae9ef8f&amp;rank=43&amp;isAddedCart=" TargetMode="External"/><Relationship Id="rId7" Type="http://schemas.openxmlformats.org/officeDocument/2006/relationships/hyperlink" Target="http://shopping.interpark.com/product/productInfo.do?prdNo=4049547099&amp;gclid=Cj0KCQjw_OzrBRDmARIsAAIdQ_KfBVXUtfA30Vw7y765H6mWvC_zuMu8vu7YXNTudJ_fsszdmeHUflUaAqAlEALw_wcB" TargetMode="External"/><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6.jpg"/><Relationship Id="rId6" Type="http://schemas.openxmlformats.org/officeDocument/2006/relationships/hyperlink" Target="https://www.youtube.com/watch?v=WeDP-CpJD6o&amp;feature=share&amp;app=deskto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612500"/>
            <a:ext cx="8520600" cy="59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 Valet Parking Robot 개발</a:t>
            </a:r>
            <a:endParaRPr b="1" sz="1800">
              <a:solidFill>
                <a:srgbClr val="FFFFFF"/>
              </a:solidFill>
            </a:endParaRPr>
          </a:p>
        </p:txBody>
      </p:sp>
      <p:sp>
        <p:nvSpPr>
          <p:cNvPr id="55" name="Google Shape;55;p13"/>
          <p:cNvSpPr txBox="1"/>
          <p:nvPr>
            <p:ph idx="1" type="subTitle"/>
          </p:nvPr>
        </p:nvSpPr>
        <p:spPr>
          <a:xfrm>
            <a:off x="3260725" y="2406900"/>
            <a:ext cx="2594700" cy="3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개발 계획</a:t>
            </a:r>
            <a:endParaRPr sz="1200">
              <a:solidFill>
                <a:srgbClr val="FFFFFF"/>
              </a:solidFill>
            </a:endParaRPr>
          </a:p>
          <a:p>
            <a:pPr indent="0" lvl="0" marL="0" rtl="0" algn="ctr">
              <a:spcBef>
                <a:spcPts val="0"/>
              </a:spcBef>
              <a:spcAft>
                <a:spcPts val="0"/>
              </a:spcAft>
              <a:buNone/>
            </a:pPr>
            <a:r>
              <a:t/>
            </a:r>
            <a:endParaRPr sz="1000">
              <a:solidFill>
                <a:srgbClr val="FFFFFF"/>
              </a:solidFill>
            </a:endParaRPr>
          </a:p>
        </p:txBody>
      </p:sp>
      <p:sp>
        <p:nvSpPr>
          <p:cNvPr id="56" name="Google Shape;56;p13"/>
          <p:cNvSpPr txBox="1"/>
          <p:nvPr>
            <p:ph idx="1" type="subTitle"/>
          </p:nvPr>
        </p:nvSpPr>
        <p:spPr>
          <a:xfrm>
            <a:off x="3260725" y="3333650"/>
            <a:ext cx="2594700" cy="59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2019. 9. 20</a:t>
            </a:r>
            <a:endParaRPr sz="1000">
              <a:solidFill>
                <a:srgbClr val="000000"/>
              </a:solidFill>
            </a:endParaRPr>
          </a:p>
        </p:txBody>
      </p:sp>
      <p:sp>
        <p:nvSpPr>
          <p:cNvPr id="57" name="Google Shape;57;p13"/>
          <p:cNvSpPr txBox="1"/>
          <p:nvPr>
            <p:ph idx="1" type="subTitle"/>
          </p:nvPr>
        </p:nvSpPr>
        <p:spPr>
          <a:xfrm>
            <a:off x="3274650" y="2659025"/>
            <a:ext cx="2594700" cy="3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영상처리2팀</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2"/>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조향각&amp;속도 계산기</a:t>
            </a:r>
            <a:endParaRPr sz="2000"/>
          </a:p>
        </p:txBody>
      </p:sp>
      <p:sp>
        <p:nvSpPr>
          <p:cNvPr id="163" name="Google Shape;163;p22"/>
          <p:cNvSpPr txBox="1"/>
          <p:nvPr/>
        </p:nvSpPr>
        <p:spPr>
          <a:xfrm>
            <a:off x="5032225" y="678325"/>
            <a:ext cx="4060200" cy="431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조향 모터 회전 각</a:t>
            </a:r>
            <a:r>
              <a:rPr lang="en"/>
              <a:t>도</a:t>
            </a:r>
            <a:endParaRPr/>
          </a:p>
          <a:p>
            <a:pPr indent="457200" lvl="0" marL="0" rtl="0" algn="l">
              <a:spcBef>
                <a:spcPts val="0"/>
              </a:spcBef>
              <a:spcAft>
                <a:spcPts val="0"/>
              </a:spcAft>
              <a:buNone/>
            </a:pPr>
            <a:r>
              <a:rPr lang="en">
                <a:solidFill>
                  <a:schemeClr val="dk1"/>
                </a:solidFill>
              </a:rPr>
              <a:t>=A*B*(현재 바퀴 조향각 - </a:t>
            </a:r>
            <a:r>
              <a:rPr lang="en">
                <a:solidFill>
                  <a:srgbClr val="222222"/>
                </a:solidFill>
              </a:rPr>
              <a:t>θ)</a:t>
            </a:r>
            <a:endParaRPr>
              <a:solidFill>
                <a:srgbClr val="222222"/>
              </a:solidFill>
            </a:endParaRPr>
          </a:p>
          <a:p>
            <a:pPr indent="457200" lvl="0" marL="0" rtl="0" algn="l">
              <a:spcBef>
                <a:spcPts val="0"/>
              </a:spcBef>
              <a:spcAft>
                <a:spcPts val="0"/>
              </a:spcAft>
              <a:buNone/>
            </a:pPr>
            <a:r>
              <a:t/>
            </a:r>
            <a:endParaRPr>
              <a:solidFill>
                <a:srgbClr val="222222"/>
              </a:solidFill>
            </a:endParaRPr>
          </a:p>
          <a:p>
            <a:pPr indent="457200" lvl="0" marL="0" rtl="0" algn="l">
              <a:spcBef>
                <a:spcPts val="0"/>
              </a:spcBef>
              <a:spcAft>
                <a:spcPts val="0"/>
              </a:spcAft>
              <a:buNone/>
            </a:pPr>
            <a:r>
              <a:rPr lang="en">
                <a:solidFill>
                  <a:schemeClr val="dk1"/>
                </a:solidFill>
              </a:rPr>
              <a:t>A(모터 바퀴 회전비)</a:t>
            </a:r>
            <a:endParaRPr>
              <a:solidFill>
                <a:srgbClr val="222222"/>
              </a:solidFill>
            </a:endParaRPr>
          </a:p>
          <a:p>
            <a:pPr indent="457200" lvl="0" marL="0" rtl="0" algn="l">
              <a:spcBef>
                <a:spcPts val="0"/>
              </a:spcBef>
              <a:spcAft>
                <a:spcPts val="0"/>
              </a:spcAft>
              <a:buNone/>
            </a:pPr>
            <a:r>
              <a:rPr lang="en">
                <a:solidFill>
                  <a:schemeClr val="dk1"/>
                </a:solidFill>
              </a:rPr>
              <a:t>B(바퀴 조향각과 차체 회전각 비)</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solidFill>
                  <a:schemeClr val="dk1"/>
                </a:solidFill>
              </a:rPr>
              <a:t>주행중 속도 모터 제어</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직진:	</a:t>
            </a:r>
            <a:r>
              <a:rPr lang="en">
                <a:solidFill>
                  <a:srgbClr val="222222"/>
                </a:solidFill>
              </a:rPr>
              <a:t>θ = 0		-&gt; 차량 속도 최대(8km/h)</a:t>
            </a:r>
            <a:endParaRPr>
              <a:solidFill>
                <a:srgbClr val="222222"/>
              </a:solidFill>
            </a:endParaRPr>
          </a:p>
          <a:p>
            <a:pPr indent="0" lvl="0" marL="0" rtl="0" algn="l">
              <a:spcBef>
                <a:spcPts val="0"/>
              </a:spcBef>
              <a:spcAft>
                <a:spcPts val="0"/>
              </a:spcAft>
              <a:buNone/>
            </a:pPr>
            <a:r>
              <a:rPr lang="en">
                <a:solidFill>
                  <a:srgbClr val="222222"/>
                </a:solidFill>
              </a:rPr>
              <a:t>회전:	θ = MAX 	-&gt; 구조물이 안정한 속도</a:t>
            </a:r>
            <a:endParaRPr>
              <a:solidFill>
                <a:srgbClr val="222222"/>
              </a:solidFill>
            </a:endParaRPr>
          </a:p>
          <a:p>
            <a:pPr indent="457200" lvl="0" marL="1371600" rtl="0" algn="l">
              <a:spcBef>
                <a:spcPts val="0"/>
              </a:spcBef>
              <a:spcAft>
                <a:spcPts val="0"/>
              </a:spcAft>
              <a:buNone/>
            </a:pPr>
            <a:r>
              <a:rPr lang="en">
                <a:solidFill>
                  <a:srgbClr val="222222"/>
                </a:solidFill>
              </a:rPr>
              <a:t>(테스트 필요)</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chemeClr val="dk1"/>
                </a:solidFill>
              </a:rPr>
              <a:t>자체의 조향 반응속도가 느리면 미래 위치를 미리 계산하여 조향 시간을 단축할 수 있다.</a:t>
            </a:r>
            <a:endParaRPr>
              <a:solidFill>
                <a:schemeClr val="dk1"/>
              </a:solidFill>
            </a:endParaRPr>
          </a:p>
          <a:p>
            <a:pPr indent="457200" lvl="0" marL="1371600" rtl="0" algn="l">
              <a:spcBef>
                <a:spcPts val="0"/>
              </a:spcBef>
              <a:spcAft>
                <a:spcPts val="0"/>
              </a:spcAft>
              <a:buNone/>
            </a:pPr>
            <a:r>
              <a:t/>
            </a:r>
            <a:endParaRPr>
              <a:solidFill>
                <a:srgbClr val="222222"/>
              </a:solidFill>
            </a:endParaRPr>
          </a:p>
          <a:p>
            <a:pPr indent="457200" lvl="0" marL="1371600" rtl="0" algn="l">
              <a:spcBef>
                <a:spcPts val="0"/>
              </a:spcBef>
              <a:spcAft>
                <a:spcPts val="0"/>
              </a:spcAft>
              <a:buNone/>
            </a:pPr>
            <a:r>
              <a:t/>
            </a:r>
            <a:endParaRPr>
              <a:solidFill>
                <a:srgbClr val="222222"/>
              </a:solidFill>
            </a:endParaRPr>
          </a:p>
          <a:p>
            <a:pPr indent="457200" lvl="0" marL="1371600" rtl="0" algn="l">
              <a:spcBef>
                <a:spcPts val="0"/>
              </a:spcBef>
              <a:spcAft>
                <a:spcPts val="0"/>
              </a:spcAft>
              <a:buNone/>
            </a:pPr>
            <a:r>
              <a:t/>
            </a:r>
            <a:endParaRPr>
              <a:solidFill>
                <a:srgbClr val="222222"/>
              </a:solidFill>
            </a:endParaRPr>
          </a:p>
          <a:p>
            <a:pPr indent="0" lvl="0" marL="0" rtl="0" algn="l">
              <a:spcBef>
                <a:spcPts val="0"/>
              </a:spcBef>
              <a:spcAft>
                <a:spcPts val="0"/>
              </a:spcAft>
              <a:buClr>
                <a:schemeClr val="dk1"/>
              </a:buClr>
              <a:buSzPts val="1100"/>
              <a:buFont typeface="Arial"/>
              <a:buNone/>
            </a:pPr>
            <a:r>
              <a:t/>
            </a:r>
            <a:endParaRPr>
              <a:solidFill>
                <a:srgbClr val="222222"/>
              </a:solidFill>
            </a:endParaRPr>
          </a:p>
        </p:txBody>
      </p:sp>
      <p:grpSp>
        <p:nvGrpSpPr>
          <p:cNvPr id="164" name="Google Shape;164;p22"/>
          <p:cNvGrpSpPr/>
          <p:nvPr/>
        </p:nvGrpSpPr>
        <p:grpSpPr>
          <a:xfrm>
            <a:off x="484225" y="868675"/>
            <a:ext cx="4178950" cy="3773075"/>
            <a:chOff x="484225" y="868675"/>
            <a:chExt cx="4178950" cy="3773075"/>
          </a:xfrm>
        </p:grpSpPr>
        <p:grpSp>
          <p:nvGrpSpPr>
            <p:cNvPr id="165" name="Google Shape;165;p22"/>
            <p:cNvGrpSpPr/>
            <p:nvPr/>
          </p:nvGrpSpPr>
          <p:grpSpPr>
            <a:xfrm>
              <a:off x="484225" y="1316713"/>
              <a:ext cx="4178950" cy="3325038"/>
              <a:chOff x="107675" y="907813"/>
              <a:chExt cx="4178950" cy="3325038"/>
            </a:xfrm>
          </p:grpSpPr>
          <p:grpSp>
            <p:nvGrpSpPr>
              <p:cNvPr id="166" name="Google Shape;166;p22"/>
              <p:cNvGrpSpPr/>
              <p:nvPr/>
            </p:nvGrpSpPr>
            <p:grpSpPr>
              <a:xfrm>
                <a:off x="107675" y="907813"/>
                <a:ext cx="4178950" cy="3325038"/>
                <a:chOff x="1118950" y="1036938"/>
                <a:chExt cx="4178950" cy="3325038"/>
              </a:xfrm>
            </p:grpSpPr>
            <p:sp>
              <p:nvSpPr>
                <p:cNvPr id="167" name="Google Shape;167;p22"/>
                <p:cNvSpPr/>
                <p:nvPr/>
              </p:nvSpPr>
              <p:spPr>
                <a:xfrm>
                  <a:off x="2087375" y="2593700"/>
                  <a:ext cx="430500" cy="4305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3130025" y="1404650"/>
                  <a:ext cx="430500" cy="4305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3058300" y="3859775"/>
                  <a:ext cx="430500" cy="4305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txBox="1"/>
                <p:nvPr/>
              </p:nvSpPr>
              <p:spPr>
                <a:xfrm>
                  <a:off x="1118950" y="2926575"/>
                  <a:ext cx="10761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현재 위치</a:t>
                  </a:r>
                  <a:endParaRPr/>
                </a:p>
              </p:txBody>
            </p:sp>
            <p:sp>
              <p:nvSpPr>
                <p:cNvPr id="171" name="Google Shape;171;p22"/>
                <p:cNvSpPr txBox="1"/>
                <p:nvPr/>
              </p:nvSpPr>
              <p:spPr>
                <a:xfrm>
                  <a:off x="2412700" y="1036938"/>
                  <a:ext cx="10761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다음 위치</a:t>
                  </a:r>
                  <a:endParaRPr/>
                </a:p>
              </p:txBody>
            </p:sp>
            <p:sp>
              <p:nvSpPr>
                <p:cNvPr id="172" name="Google Shape;172;p22"/>
                <p:cNvSpPr txBox="1"/>
                <p:nvPr/>
              </p:nvSpPr>
              <p:spPr>
                <a:xfrm>
                  <a:off x="3631625" y="3859775"/>
                  <a:ext cx="13971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과거 위치</a:t>
                  </a:r>
                  <a:endParaRPr/>
                </a:p>
                <a:p>
                  <a:pPr indent="0" lvl="0" marL="0" rtl="0" algn="l">
                    <a:spcBef>
                      <a:spcPts val="0"/>
                    </a:spcBef>
                    <a:spcAft>
                      <a:spcPts val="0"/>
                    </a:spcAft>
                    <a:buNone/>
                  </a:pPr>
                  <a:r>
                    <a:t/>
                  </a:r>
                  <a:endParaRPr sz="1000"/>
                </a:p>
              </p:txBody>
            </p:sp>
            <p:cxnSp>
              <p:nvCxnSpPr>
                <p:cNvPr id="173" name="Google Shape;173;p22"/>
                <p:cNvCxnSpPr/>
                <p:nvPr/>
              </p:nvCxnSpPr>
              <p:spPr>
                <a:xfrm rot="10800000">
                  <a:off x="2316850" y="2801850"/>
                  <a:ext cx="961500" cy="12768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2"/>
                <p:cNvCxnSpPr/>
                <p:nvPr/>
              </p:nvCxnSpPr>
              <p:spPr>
                <a:xfrm flipH="1" rot="10800000">
                  <a:off x="2295575" y="1040150"/>
                  <a:ext cx="1578300" cy="17616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2"/>
                <p:cNvSpPr/>
                <p:nvPr/>
              </p:nvSpPr>
              <p:spPr>
                <a:xfrm rot="-615575">
                  <a:off x="2058851" y="2334249"/>
                  <a:ext cx="509343" cy="187702"/>
                </a:xfrm>
                <a:custGeom>
                  <a:rect b="b" l="l" r="r" t="t"/>
                  <a:pathLst>
                    <a:path extrusionOk="0" h="4926" w="18364">
                      <a:moveTo>
                        <a:pt x="18364" y="4926"/>
                      </a:moveTo>
                      <a:cubicBezTo>
                        <a:pt x="17886" y="4496"/>
                        <a:pt x="16691" y="3060"/>
                        <a:pt x="15495" y="2343"/>
                      </a:cubicBezTo>
                      <a:cubicBezTo>
                        <a:pt x="14299" y="1626"/>
                        <a:pt x="12577" y="1005"/>
                        <a:pt x="11190" y="622"/>
                      </a:cubicBezTo>
                      <a:cubicBezTo>
                        <a:pt x="9803" y="240"/>
                        <a:pt x="8608" y="-48"/>
                        <a:pt x="7173" y="48"/>
                      </a:cubicBezTo>
                      <a:cubicBezTo>
                        <a:pt x="5738" y="144"/>
                        <a:pt x="3778" y="718"/>
                        <a:pt x="2582" y="1196"/>
                      </a:cubicBezTo>
                      <a:cubicBezTo>
                        <a:pt x="1387" y="1674"/>
                        <a:pt x="430" y="2630"/>
                        <a:pt x="0" y="2917"/>
                      </a:cubicBezTo>
                    </a:path>
                  </a:pathLst>
                </a:custGeom>
                <a:noFill/>
                <a:ln cap="flat" cmpd="sng" w="9525">
                  <a:solidFill>
                    <a:schemeClr val="dk2"/>
                  </a:solidFill>
                  <a:prstDash val="solid"/>
                  <a:round/>
                  <a:headEnd len="med" w="med" type="none"/>
                  <a:tailEnd len="med" w="med" type="none"/>
                </a:ln>
              </p:spPr>
            </p:sp>
            <p:sp>
              <p:nvSpPr>
                <p:cNvPr id="176" name="Google Shape;176;p22"/>
                <p:cNvSpPr txBox="1"/>
                <p:nvPr/>
              </p:nvSpPr>
              <p:spPr>
                <a:xfrm>
                  <a:off x="2195050" y="2040150"/>
                  <a:ext cx="3858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θ</a:t>
                  </a:r>
                  <a:endParaRPr/>
                </a:p>
              </p:txBody>
            </p:sp>
            <p:sp>
              <p:nvSpPr>
                <p:cNvPr id="177" name="Google Shape;177;p22"/>
                <p:cNvSpPr/>
                <p:nvPr/>
              </p:nvSpPr>
              <p:spPr>
                <a:xfrm>
                  <a:off x="4815325" y="1603850"/>
                  <a:ext cx="430500" cy="4305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4336400" y="1992450"/>
                  <a:ext cx="9615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미래</a:t>
                  </a:r>
                  <a:r>
                    <a:rPr lang="en"/>
                    <a:t> 위치</a:t>
                  </a:r>
                  <a:endParaRPr/>
                </a:p>
              </p:txBody>
            </p:sp>
            <p:cxnSp>
              <p:nvCxnSpPr>
                <p:cNvPr id="179" name="Google Shape;179;p22"/>
                <p:cNvCxnSpPr/>
                <p:nvPr/>
              </p:nvCxnSpPr>
              <p:spPr>
                <a:xfrm>
                  <a:off x="3364425" y="1621250"/>
                  <a:ext cx="1707300" cy="20790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22"/>
                <p:cNvSpPr/>
                <p:nvPr/>
              </p:nvSpPr>
              <p:spPr>
                <a:xfrm rot="3466867">
                  <a:off x="3638795" y="1325004"/>
                  <a:ext cx="509341" cy="187699"/>
                </a:xfrm>
                <a:custGeom>
                  <a:rect b="b" l="l" r="r" t="t"/>
                  <a:pathLst>
                    <a:path extrusionOk="0" h="4926" w="18364">
                      <a:moveTo>
                        <a:pt x="18364" y="4926"/>
                      </a:moveTo>
                      <a:cubicBezTo>
                        <a:pt x="17886" y="4496"/>
                        <a:pt x="16691" y="3060"/>
                        <a:pt x="15495" y="2343"/>
                      </a:cubicBezTo>
                      <a:cubicBezTo>
                        <a:pt x="14299" y="1626"/>
                        <a:pt x="12577" y="1005"/>
                        <a:pt x="11190" y="622"/>
                      </a:cubicBezTo>
                      <a:cubicBezTo>
                        <a:pt x="9803" y="240"/>
                        <a:pt x="8608" y="-48"/>
                        <a:pt x="7173" y="48"/>
                      </a:cubicBezTo>
                      <a:cubicBezTo>
                        <a:pt x="5738" y="144"/>
                        <a:pt x="3778" y="718"/>
                        <a:pt x="2582" y="1196"/>
                      </a:cubicBezTo>
                      <a:cubicBezTo>
                        <a:pt x="1387" y="1674"/>
                        <a:pt x="430" y="2630"/>
                        <a:pt x="0" y="2917"/>
                      </a:cubicBezTo>
                    </a:path>
                  </a:pathLst>
                </a:custGeom>
                <a:noFill/>
                <a:ln cap="flat" cmpd="sng" w="9525">
                  <a:solidFill>
                    <a:schemeClr val="dk2"/>
                  </a:solidFill>
                  <a:prstDash val="solid"/>
                  <a:round/>
                  <a:headEnd len="med" w="med" type="none"/>
                  <a:tailEnd len="med" w="med" type="none"/>
                </a:ln>
              </p:spPr>
            </p:sp>
          </p:grpSp>
          <p:cxnSp>
            <p:nvCxnSpPr>
              <p:cNvPr id="181" name="Google Shape;181;p22"/>
              <p:cNvCxnSpPr/>
              <p:nvPr/>
            </p:nvCxnSpPr>
            <p:spPr>
              <a:xfrm rot="10800000">
                <a:off x="767675" y="1984050"/>
                <a:ext cx="545100" cy="710100"/>
              </a:xfrm>
              <a:prstGeom prst="straightConnector1">
                <a:avLst/>
              </a:prstGeom>
              <a:noFill/>
              <a:ln cap="flat" cmpd="sng" w="19050">
                <a:solidFill>
                  <a:srgbClr val="FF0000"/>
                </a:solidFill>
                <a:prstDash val="solid"/>
                <a:round/>
                <a:headEnd len="med" w="med" type="none"/>
                <a:tailEnd len="med" w="med" type="triangle"/>
              </a:ln>
            </p:spPr>
          </p:cxnSp>
          <p:sp>
            <p:nvSpPr>
              <p:cNvPr id="182" name="Google Shape;182;p22"/>
              <p:cNvSpPr txBox="1"/>
              <p:nvPr/>
            </p:nvSpPr>
            <p:spPr>
              <a:xfrm>
                <a:off x="222425" y="1661150"/>
                <a:ext cx="11406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차체 방향</a:t>
                </a:r>
                <a:endParaRPr/>
              </a:p>
            </p:txBody>
          </p:sp>
        </p:grpSp>
        <p:sp>
          <p:nvSpPr>
            <p:cNvPr id="183" name="Google Shape;183;p22"/>
            <p:cNvSpPr txBox="1"/>
            <p:nvPr/>
          </p:nvSpPr>
          <p:spPr>
            <a:xfrm>
              <a:off x="1119075" y="868675"/>
              <a:ext cx="30990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Path Planning에서 찍어주는 포인트</a:t>
              </a:r>
              <a:endParaRPr>
                <a:solidFill>
                  <a:schemeClr val="dk1"/>
                </a:solidFill>
              </a:endParaRPr>
            </a:p>
            <a:p>
              <a:pPr indent="0" lvl="0" marL="0" rtl="0" algn="l">
                <a:spcBef>
                  <a:spcPts val="0"/>
                </a:spcBef>
                <a:spcAft>
                  <a:spcPts val="0"/>
                </a:spcAft>
                <a:buNone/>
              </a:pPr>
              <a:r>
                <a:t/>
              </a:r>
              <a:endParaRPr/>
            </a:p>
          </p:txBody>
        </p:sp>
      </p:grpSp>
      <p:sp>
        <p:nvSpPr>
          <p:cNvPr id="184" name="Google Shape;184;p22"/>
          <p:cNvSpPr txBox="1"/>
          <p:nvPr>
            <p:ph idx="1" type="body"/>
          </p:nvPr>
        </p:nvSpPr>
        <p:spPr>
          <a:xfrm>
            <a:off x="657000" y="392652"/>
            <a:ext cx="2258700" cy="34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조향각 </a:t>
            </a:r>
            <a:r>
              <a:rPr lang="en" sz="1400">
                <a:solidFill>
                  <a:srgbClr val="FFFFFF"/>
                </a:solidFill>
              </a:rPr>
              <a:t>계산모델                  </a:t>
            </a:r>
            <a:endParaRPr sz="1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3"/>
          <p:cNvSpPr txBox="1"/>
          <p:nvPr>
            <p:ph idx="2" type="body"/>
          </p:nvPr>
        </p:nvSpPr>
        <p:spPr>
          <a:xfrm>
            <a:off x="563800" y="1123900"/>
            <a:ext cx="8086800" cy="39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a:t>
            </a:r>
            <a:r>
              <a:rPr lang="en"/>
              <a:t>야외주차장의 </a:t>
            </a:r>
            <a:r>
              <a:rPr lang="en"/>
              <a:t>상공사진에서 주차장의 구조를 추출</a:t>
            </a:r>
            <a:endParaRPr/>
          </a:p>
          <a:p>
            <a:pPr indent="-304800" lvl="1" marL="914400" rtl="0" algn="l">
              <a:spcBef>
                <a:spcPts val="0"/>
              </a:spcBef>
              <a:spcAft>
                <a:spcPts val="0"/>
              </a:spcAft>
              <a:buSzPts val="1200"/>
              <a:buAutoNum type="alphaLcParenR"/>
            </a:pPr>
            <a:r>
              <a:rPr lang="en"/>
              <a:t>배경 및 필요성 : 로봇의 localization, 서버의 Visualization, 클라이언트의 UI에 주차장의 정적구조 필요</a:t>
            </a:r>
            <a:endParaRPr/>
          </a:p>
          <a:p>
            <a:pPr indent="-304800" lvl="1" marL="914400" rtl="0" algn="l">
              <a:spcBef>
                <a:spcPts val="0"/>
              </a:spcBef>
              <a:spcAft>
                <a:spcPts val="0"/>
              </a:spcAft>
              <a:buSzPts val="1200"/>
              <a:buAutoNum type="alphaLcParenR"/>
            </a:pPr>
            <a:r>
              <a:rPr lang="en"/>
              <a:t>시스템 운영개념 : 시연주차장의 차선정보 구하기</a:t>
            </a:r>
            <a:endParaRPr/>
          </a:p>
          <a:p>
            <a:pPr indent="-304800" lvl="1" marL="914400" rtl="0" algn="l">
              <a:spcBef>
                <a:spcPts val="0"/>
              </a:spcBef>
              <a:spcAft>
                <a:spcPts val="0"/>
              </a:spcAft>
              <a:buSzPts val="1200"/>
              <a:buAutoNum type="alphaLcParenR"/>
            </a:pPr>
            <a:r>
              <a:rPr lang="en"/>
              <a:t>운영 및 환경 제약사항</a:t>
            </a:r>
            <a:r>
              <a:rPr lang="en"/>
              <a:t> : 자동추출 한계, 동적 객체 출력 안함 (보행자, 차량 등)</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상공영상 확보 : 구글보다 네이버</a:t>
            </a:r>
            <a:endParaRPr/>
          </a:p>
          <a:p>
            <a:pPr indent="-304800" lvl="1" marL="914400" rtl="0" algn="l">
              <a:spcBef>
                <a:spcPts val="0"/>
              </a:spcBef>
              <a:spcAft>
                <a:spcPts val="0"/>
              </a:spcAft>
              <a:buSzPts val="1200"/>
              <a:buAutoNum type="alphaLcParenR"/>
            </a:pPr>
            <a:r>
              <a:rPr lang="en"/>
              <a:t>Hough 변환 : 직선성분이 강한 픽셀을 추출</a:t>
            </a:r>
            <a:endParaRPr/>
          </a:p>
          <a:p>
            <a:pPr indent="-304800" lvl="1" marL="914400" rtl="0" algn="l">
              <a:spcBef>
                <a:spcPts val="0"/>
              </a:spcBef>
              <a:spcAft>
                <a:spcPts val="0"/>
              </a:spcAft>
              <a:buSzPts val="1200"/>
              <a:buAutoNum type="alphaLcParenR"/>
            </a:pPr>
            <a:r>
              <a:rPr lang="en"/>
              <a:t>엣지마스크 연산 : 직교방향에 변화량이 높은 픽셀을 추출</a:t>
            </a:r>
            <a:endParaRPr/>
          </a:p>
          <a:p>
            <a:pPr indent="-304800" lvl="1" marL="914400" rtl="0" algn="l">
              <a:spcBef>
                <a:spcPts val="0"/>
              </a:spcBef>
              <a:spcAft>
                <a:spcPts val="0"/>
              </a:spcAft>
              <a:buSzPts val="1200"/>
              <a:buAutoNum type="alphaLcParenR"/>
            </a:pPr>
            <a:r>
              <a:rPr lang="en"/>
              <a:t>Data annotation : 그림판 등에서 차선따라 그리기</a:t>
            </a:r>
            <a:endParaRPr/>
          </a:p>
          <a:p>
            <a:pPr indent="-304800" lvl="1" marL="914400" rtl="0" algn="l">
              <a:spcBef>
                <a:spcPts val="0"/>
              </a:spcBef>
              <a:spcAft>
                <a:spcPts val="0"/>
              </a:spcAft>
              <a:buSzPts val="1200"/>
              <a:buAutoNum type="alphaLcParenR"/>
            </a:pPr>
            <a:r>
              <a:rPr lang="en" sz="1200"/>
              <a:t>GPS 좌표 확보 : 네이버지도 API 이용</a:t>
            </a:r>
            <a:r>
              <a:rPr lang="en"/>
              <a:t>해 확보</a:t>
            </a:r>
            <a:r>
              <a:rPr lang="en" sz="1200"/>
              <a:t>, GPS센서값과 대조 필요</a:t>
            </a:r>
            <a:r>
              <a:rPr lang="en"/>
              <a:t> </a:t>
            </a:r>
            <a:endParaRPr/>
          </a:p>
          <a:p>
            <a:pPr indent="-304800" lvl="1" marL="914400" rtl="0" algn="l">
              <a:spcBef>
                <a:spcPts val="0"/>
              </a:spcBef>
              <a:spcAft>
                <a:spcPts val="0"/>
              </a:spcAft>
              <a:buSzPts val="1200"/>
              <a:buAutoNum type="alphaLcParenR"/>
            </a:pPr>
            <a:r>
              <a:rPr lang="en"/>
              <a:t>주차칸 번호 할당 : JSON {slot {id, latitude, longitude}}</a:t>
            </a:r>
            <a:endParaRPr/>
          </a:p>
          <a:p>
            <a:pPr indent="-304800" lvl="1" marL="914400" rtl="0" algn="l">
              <a:spcBef>
                <a:spcPts val="0"/>
              </a:spcBef>
              <a:spcAft>
                <a:spcPts val="0"/>
              </a:spcAft>
              <a:buSzPts val="1200"/>
              <a:buAutoNum type="alphaLcParenR"/>
            </a:pPr>
            <a:r>
              <a:rPr lang="en"/>
              <a:t>상대좌표 부여 : LT(0, 0), RB(1,1)로 상대좌표공간 생성</a:t>
            </a:r>
            <a:endParaRPr/>
          </a:p>
          <a:p>
            <a:pPr indent="-304800" lvl="1" marL="914400" rtl="0" algn="l">
              <a:spcBef>
                <a:spcPts val="0"/>
              </a:spcBef>
              <a:spcAft>
                <a:spcPts val="0"/>
              </a:spcAft>
              <a:buSzPts val="1200"/>
              <a:buAutoNum type="alphaLcParenR"/>
            </a:pPr>
            <a:r>
              <a:rPr lang="en"/>
              <a:t>영상 생성 : 0 배경, 1 차선, 2 차량</a:t>
            </a:r>
            <a:endParaRPr/>
          </a:p>
          <a:p>
            <a:pPr indent="-304800" lvl="0" marL="457200" marR="0" rtl="0" algn="l">
              <a:lnSpc>
                <a:spcPct val="115000"/>
              </a:lnSpc>
              <a:spcBef>
                <a:spcPts val="0"/>
              </a:spcBef>
              <a:spcAft>
                <a:spcPts val="0"/>
              </a:spcAft>
              <a:buClr>
                <a:schemeClr val="dk2"/>
              </a:buClr>
              <a:buSzPts val="1200"/>
              <a:buFont typeface="Arial"/>
              <a:buAutoNum type="arabicParenR"/>
            </a:pPr>
            <a:r>
              <a:rPr lang="en" sz="1200"/>
              <a:t>자동화된 주차장 구조 추출 (2016년 논문)</a:t>
            </a:r>
            <a:endParaRPr sz="1200"/>
          </a:p>
          <a:p>
            <a:pPr indent="-304800" lvl="1" marL="914400" rtl="0" algn="l">
              <a:spcBef>
                <a:spcPts val="0"/>
              </a:spcBef>
              <a:spcAft>
                <a:spcPts val="0"/>
              </a:spcAft>
              <a:buSzPts val="1200"/>
              <a:buAutoNum type="alphaLcParenR"/>
            </a:pPr>
            <a:r>
              <a:rPr lang="en"/>
              <a:t>빌딩제거, 차량검출, 주차공간검출, grouping</a:t>
            </a:r>
            <a:endParaRPr/>
          </a:p>
          <a:p>
            <a:pPr indent="-304800" lvl="1" marL="914400" rtl="0" algn="l">
              <a:spcBef>
                <a:spcPts val="0"/>
              </a:spcBef>
              <a:spcAft>
                <a:spcPts val="0"/>
              </a:spcAft>
              <a:buSzPts val="1200"/>
              <a:buAutoNum type="alphaLcParenR"/>
            </a:pPr>
            <a:r>
              <a:rPr lang="en"/>
              <a:t>낮은 검출율 : 차량 66%대, 주차공간 20~40%대</a:t>
            </a:r>
            <a:endParaRPr/>
          </a:p>
          <a:p>
            <a:pPr indent="0" lvl="0" marL="457200" rtl="0" algn="l">
              <a:spcBef>
                <a:spcPts val="1600"/>
              </a:spcBef>
              <a:spcAft>
                <a:spcPts val="1600"/>
              </a:spcAft>
              <a:buNone/>
            </a:pPr>
            <a:r>
              <a:t/>
            </a:r>
            <a:endParaRPr/>
          </a:p>
        </p:txBody>
      </p:sp>
      <p:pic>
        <p:nvPicPr>
          <p:cNvPr id="190" name="Google Shape;190;p23"/>
          <p:cNvPicPr preferRelativeResize="0"/>
          <p:nvPr/>
        </p:nvPicPr>
        <p:blipFill>
          <a:blip r:embed="rId4">
            <a:alphaModFix/>
          </a:blip>
          <a:stretch>
            <a:fillRect/>
          </a:stretch>
        </p:blipFill>
        <p:spPr>
          <a:xfrm>
            <a:off x="5677363" y="985488"/>
            <a:ext cx="3267075" cy="523875"/>
          </a:xfrm>
          <a:prstGeom prst="rect">
            <a:avLst/>
          </a:prstGeom>
          <a:noFill/>
          <a:ln>
            <a:noFill/>
          </a:ln>
        </p:spPr>
      </p:pic>
      <p:sp>
        <p:nvSpPr>
          <p:cNvPr id="191" name="Google Shape;191;p23"/>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주차장 Mapping</a:t>
            </a:r>
            <a:endParaRPr sz="2000"/>
          </a:p>
        </p:txBody>
      </p:sp>
      <p:pic>
        <p:nvPicPr>
          <p:cNvPr id="192" name="Google Shape;192;p23"/>
          <p:cNvPicPr preferRelativeResize="0"/>
          <p:nvPr/>
        </p:nvPicPr>
        <p:blipFill>
          <a:blip r:embed="rId5">
            <a:alphaModFix/>
          </a:blip>
          <a:stretch>
            <a:fillRect/>
          </a:stretch>
        </p:blipFill>
        <p:spPr>
          <a:xfrm>
            <a:off x="6338425" y="2588013"/>
            <a:ext cx="1347176" cy="523875"/>
          </a:xfrm>
          <a:prstGeom prst="rect">
            <a:avLst/>
          </a:prstGeom>
          <a:noFill/>
          <a:ln>
            <a:noFill/>
          </a:ln>
        </p:spPr>
      </p:pic>
      <p:pic>
        <p:nvPicPr>
          <p:cNvPr id="193" name="Google Shape;193;p23"/>
          <p:cNvPicPr preferRelativeResize="0"/>
          <p:nvPr/>
        </p:nvPicPr>
        <p:blipFill>
          <a:blip r:embed="rId6">
            <a:alphaModFix/>
          </a:blip>
          <a:stretch>
            <a:fillRect/>
          </a:stretch>
        </p:blipFill>
        <p:spPr>
          <a:xfrm>
            <a:off x="8136896" y="1991783"/>
            <a:ext cx="659574" cy="588128"/>
          </a:xfrm>
          <a:prstGeom prst="rect">
            <a:avLst/>
          </a:prstGeom>
          <a:noFill/>
          <a:ln>
            <a:noFill/>
          </a:ln>
        </p:spPr>
      </p:pic>
      <p:pic>
        <p:nvPicPr>
          <p:cNvPr id="194" name="Google Shape;194;p23"/>
          <p:cNvPicPr preferRelativeResize="0"/>
          <p:nvPr/>
        </p:nvPicPr>
        <p:blipFill>
          <a:blip r:embed="rId7">
            <a:alphaModFix/>
          </a:blip>
          <a:stretch>
            <a:fillRect/>
          </a:stretch>
        </p:blipFill>
        <p:spPr>
          <a:xfrm>
            <a:off x="6627262" y="1997864"/>
            <a:ext cx="659569" cy="564101"/>
          </a:xfrm>
          <a:prstGeom prst="rect">
            <a:avLst/>
          </a:prstGeom>
          <a:noFill/>
          <a:ln>
            <a:noFill/>
          </a:ln>
        </p:spPr>
      </p:pic>
      <p:pic>
        <p:nvPicPr>
          <p:cNvPr id="195" name="Google Shape;195;p23"/>
          <p:cNvPicPr preferRelativeResize="0"/>
          <p:nvPr/>
        </p:nvPicPr>
        <p:blipFill rotWithShape="1">
          <a:blip r:embed="rId8">
            <a:alphaModFix/>
          </a:blip>
          <a:srcRect b="0" l="0" r="7680" t="0"/>
          <a:stretch/>
        </p:blipFill>
        <p:spPr>
          <a:xfrm>
            <a:off x="7749675" y="2588007"/>
            <a:ext cx="1347175" cy="523880"/>
          </a:xfrm>
          <a:prstGeom prst="rect">
            <a:avLst/>
          </a:prstGeom>
          <a:noFill/>
          <a:ln>
            <a:noFill/>
          </a:ln>
        </p:spPr>
      </p:pic>
      <p:pic>
        <p:nvPicPr>
          <p:cNvPr id="196" name="Google Shape;196;p23"/>
          <p:cNvPicPr preferRelativeResize="0"/>
          <p:nvPr/>
        </p:nvPicPr>
        <p:blipFill>
          <a:blip r:embed="rId9">
            <a:alphaModFix/>
          </a:blip>
          <a:stretch>
            <a:fillRect/>
          </a:stretch>
        </p:blipFill>
        <p:spPr>
          <a:xfrm>
            <a:off x="6922400" y="4321887"/>
            <a:ext cx="588103" cy="588125"/>
          </a:xfrm>
          <a:prstGeom prst="rect">
            <a:avLst/>
          </a:prstGeom>
          <a:noFill/>
          <a:ln>
            <a:noFill/>
          </a:ln>
        </p:spPr>
      </p:pic>
      <p:pic>
        <p:nvPicPr>
          <p:cNvPr id="197" name="Google Shape;197;p23"/>
          <p:cNvPicPr preferRelativeResize="0"/>
          <p:nvPr/>
        </p:nvPicPr>
        <p:blipFill>
          <a:blip r:embed="rId10">
            <a:alphaModFix/>
          </a:blip>
          <a:stretch>
            <a:fillRect/>
          </a:stretch>
        </p:blipFill>
        <p:spPr>
          <a:xfrm>
            <a:off x="8318675" y="3733489"/>
            <a:ext cx="543575" cy="728736"/>
          </a:xfrm>
          <a:prstGeom prst="rect">
            <a:avLst/>
          </a:prstGeom>
          <a:noFill/>
          <a:ln>
            <a:noFill/>
          </a:ln>
        </p:spPr>
      </p:pic>
      <p:pic>
        <p:nvPicPr>
          <p:cNvPr id="198" name="Google Shape;198;p23"/>
          <p:cNvPicPr preferRelativeResize="0"/>
          <p:nvPr/>
        </p:nvPicPr>
        <p:blipFill>
          <a:blip r:embed="rId11">
            <a:alphaModFix/>
          </a:blip>
          <a:stretch>
            <a:fillRect/>
          </a:stretch>
        </p:blipFill>
        <p:spPr>
          <a:xfrm>
            <a:off x="7562525" y="4190525"/>
            <a:ext cx="543575" cy="710275"/>
          </a:xfrm>
          <a:prstGeom prst="rect">
            <a:avLst/>
          </a:prstGeom>
          <a:noFill/>
          <a:ln>
            <a:noFill/>
          </a:ln>
        </p:spPr>
      </p:pic>
      <p:pic>
        <p:nvPicPr>
          <p:cNvPr id="199" name="Google Shape;199;p23"/>
          <p:cNvPicPr preferRelativeResize="0"/>
          <p:nvPr/>
        </p:nvPicPr>
        <p:blipFill>
          <a:blip r:embed="rId12">
            <a:alphaModFix/>
          </a:blip>
          <a:stretch>
            <a:fillRect/>
          </a:stretch>
        </p:blipFill>
        <p:spPr>
          <a:xfrm>
            <a:off x="8116459" y="4523329"/>
            <a:ext cx="839098" cy="386700"/>
          </a:xfrm>
          <a:prstGeom prst="rect">
            <a:avLst/>
          </a:prstGeom>
          <a:noFill/>
          <a:ln>
            <a:noFill/>
          </a:ln>
        </p:spPr>
      </p:pic>
      <p:pic>
        <p:nvPicPr>
          <p:cNvPr id="200" name="Google Shape;200;p23"/>
          <p:cNvPicPr preferRelativeResize="0"/>
          <p:nvPr/>
        </p:nvPicPr>
        <p:blipFill>
          <a:blip r:embed="rId13">
            <a:alphaModFix/>
          </a:blip>
          <a:stretch>
            <a:fillRect/>
          </a:stretch>
        </p:blipFill>
        <p:spPr>
          <a:xfrm>
            <a:off x="6803863" y="3238454"/>
            <a:ext cx="1852000" cy="275595"/>
          </a:xfrm>
          <a:prstGeom prst="rect">
            <a:avLst/>
          </a:prstGeom>
          <a:noFill/>
          <a:ln>
            <a:noFill/>
          </a:ln>
        </p:spPr>
      </p:pic>
      <p:pic>
        <p:nvPicPr>
          <p:cNvPr id="201" name="Google Shape;201;p23"/>
          <p:cNvPicPr preferRelativeResize="0"/>
          <p:nvPr/>
        </p:nvPicPr>
        <p:blipFill>
          <a:blip r:embed="rId14">
            <a:alphaModFix/>
          </a:blip>
          <a:stretch>
            <a:fillRect/>
          </a:stretch>
        </p:blipFill>
        <p:spPr>
          <a:xfrm>
            <a:off x="5537050" y="3649850"/>
            <a:ext cx="1266825" cy="126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24"/>
          <p:cNvSpPr txBox="1"/>
          <p:nvPr>
            <p:ph idx="2" type="body"/>
          </p:nvPr>
        </p:nvSpPr>
        <p:spPr>
          <a:xfrm>
            <a:off x="572100" y="1082875"/>
            <a:ext cx="8086800" cy="39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주차된 차량의 현황을 제시</a:t>
            </a:r>
            <a:endParaRPr/>
          </a:p>
          <a:p>
            <a:pPr indent="-304800" lvl="1" marL="914400" rtl="0" algn="l">
              <a:spcBef>
                <a:spcPts val="0"/>
              </a:spcBef>
              <a:spcAft>
                <a:spcPts val="0"/>
              </a:spcAft>
              <a:buSzPts val="1200"/>
              <a:buAutoNum type="alphaLcParenR"/>
            </a:pPr>
            <a:r>
              <a:rPr lang="en"/>
              <a:t>초기 요구사항 : </a:t>
            </a:r>
            <a:r>
              <a:rPr lang="en"/>
              <a:t>차량 현재 위치 on the Map</a:t>
            </a:r>
            <a:endParaRPr/>
          </a:p>
          <a:p>
            <a:pPr indent="-304800" lvl="1" marL="914400" rtl="0" algn="l">
              <a:spcBef>
                <a:spcPts val="0"/>
              </a:spcBef>
              <a:spcAft>
                <a:spcPts val="0"/>
              </a:spcAft>
              <a:buSzPts val="1200"/>
              <a:buAutoNum type="alphaLcParenR"/>
            </a:pPr>
            <a:r>
              <a:rPr lang="en"/>
              <a:t>시스템 운영개념 : </a:t>
            </a:r>
            <a:endParaRPr/>
          </a:p>
          <a:p>
            <a:pPr indent="-304800" lvl="1" marL="914400" rtl="0" algn="l">
              <a:spcBef>
                <a:spcPts val="0"/>
              </a:spcBef>
              <a:spcAft>
                <a:spcPts val="0"/>
              </a:spcAft>
              <a:buSzPts val="1200"/>
              <a:buAutoNum type="alphaLcParenR"/>
            </a:pPr>
            <a:r>
              <a:rPr lang="en"/>
              <a:t>운영 및 환경 제약사항</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입력 : MAIN </a:t>
            </a:r>
            <a:r>
              <a:rPr lang="en"/>
              <a:t>SYSTEM에서 로봇의 차량 주차완료 시그널 수신</a:t>
            </a:r>
            <a:endParaRPr/>
          </a:p>
          <a:p>
            <a:pPr indent="-304800" lvl="1" marL="914400" rtl="0" algn="l">
              <a:spcBef>
                <a:spcPts val="0"/>
              </a:spcBef>
              <a:spcAft>
                <a:spcPts val="0"/>
              </a:spcAft>
              <a:buSzPts val="1200"/>
              <a:buAutoNum type="alphaLcParenR"/>
            </a:pPr>
            <a:r>
              <a:rPr lang="en"/>
              <a:t>DB관리</a:t>
            </a:r>
            <a:r>
              <a:rPr lang="en"/>
              <a:t>: 주차된 차량의 점유정보 </a:t>
            </a:r>
            <a:r>
              <a:rPr lang="en"/>
              <a:t>갱신</a:t>
            </a:r>
            <a:endParaRPr/>
          </a:p>
          <a:p>
            <a:pPr indent="-304800" lvl="1" marL="914400" rtl="0" algn="l">
              <a:spcBef>
                <a:spcPts val="0"/>
              </a:spcBef>
              <a:spcAft>
                <a:spcPts val="0"/>
              </a:spcAft>
              <a:buSzPts val="1200"/>
              <a:buAutoNum type="alphaLcParenR"/>
            </a:pPr>
            <a:r>
              <a:rPr lang="en"/>
              <a:t>DB </a:t>
            </a:r>
            <a:r>
              <a:rPr lang="en"/>
              <a:t>GUI : </a:t>
            </a:r>
            <a:r>
              <a:rPr lang="en"/>
              <a:t>서버단 차량 현재위치 출력</a:t>
            </a:r>
            <a:endParaRPr/>
          </a:p>
          <a:p>
            <a:pPr indent="-304800" lvl="1" marL="914400" rtl="0" algn="l">
              <a:spcBef>
                <a:spcPts val="0"/>
              </a:spcBef>
              <a:spcAft>
                <a:spcPts val="0"/>
              </a:spcAft>
              <a:buSzPts val="1200"/>
              <a:buAutoNum type="alphaLcParenR"/>
            </a:pPr>
            <a:r>
              <a:rPr lang="en"/>
              <a:t>클</a:t>
            </a:r>
            <a:r>
              <a:rPr lang="en"/>
              <a:t>라이언트 갱신 : 신규 주차정보 갱신</a:t>
            </a:r>
            <a:endParaRPr/>
          </a:p>
          <a:p>
            <a:pPr indent="0" lvl="0" marL="457200" rtl="0" algn="l">
              <a:spcBef>
                <a:spcPts val="1600"/>
              </a:spcBef>
              <a:spcAft>
                <a:spcPts val="1600"/>
              </a:spcAft>
              <a:buNone/>
            </a:pPr>
            <a:r>
              <a:t/>
            </a:r>
            <a:endParaRPr/>
          </a:p>
        </p:txBody>
      </p:sp>
      <p:sp>
        <p:nvSpPr>
          <p:cNvPr id="207" name="Google Shape;207;p24"/>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서버 Visualization</a:t>
            </a:r>
            <a:endParaRPr sz="2000"/>
          </a:p>
        </p:txBody>
      </p:sp>
      <p:pic>
        <p:nvPicPr>
          <p:cNvPr id="208" name="Google Shape;208;p24"/>
          <p:cNvPicPr preferRelativeResize="0"/>
          <p:nvPr/>
        </p:nvPicPr>
        <p:blipFill>
          <a:blip r:embed="rId4">
            <a:alphaModFix/>
          </a:blip>
          <a:stretch>
            <a:fillRect/>
          </a:stretch>
        </p:blipFill>
        <p:spPr>
          <a:xfrm>
            <a:off x="6979850" y="2437450"/>
            <a:ext cx="1261724" cy="921650"/>
          </a:xfrm>
          <a:prstGeom prst="rect">
            <a:avLst/>
          </a:prstGeom>
          <a:noFill/>
          <a:ln>
            <a:noFill/>
          </a:ln>
        </p:spPr>
      </p:pic>
      <p:pic>
        <p:nvPicPr>
          <p:cNvPr id="209" name="Google Shape;209;p24"/>
          <p:cNvPicPr preferRelativeResize="0"/>
          <p:nvPr/>
        </p:nvPicPr>
        <p:blipFill>
          <a:blip r:embed="rId5">
            <a:alphaModFix/>
          </a:blip>
          <a:stretch>
            <a:fillRect/>
          </a:stretch>
        </p:blipFill>
        <p:spPr>
          <a:xfrm>
            <a:off x="5670550" y="2437451"/>
            <a:ext cx="1184676" cy="875950"/>
          </a:xfrm>
          <a:prstGeom prst="rect">
            <a:avLst/>
          </a:prstGeom>
          <a:noFill/>
          <a:ln>
            <a:noFill/>
          </a:ln>
        </p:spPr>
      </p:pic>
      <p:pic>
        <p:nvPicPr>
          <p:cNvPr id="210" name="Google Shape;210;p24"/>
          <p:cNvPicPr preferRelativeResize="0"/>
          <p:nvPr/>
        </p:nvPicPr>
        <p:blipFill>
          <a:blip r:embed="rId6">
            <a:alphaModFix/>
          </a:blip>
          <a:stretch>
            <a:fillRect/>
          </a:stretch>
        </p:blipFill>
        <p:spPr>
          <a:xfrm>
            <a:off x="5600500" y="854376"/>
            <a:ext cx="2313051" cy="15830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25"/>
          <p:cNvSpPr txBox="1"/>
          <p:nvPr>
            <p:ph idx="2" type="body"/>
          </p:nvPr>
        </p:nvSpPr>
        <p:spPr>
          <a:xfrm>
            <a:off x="526750" y="901450"/>
            <a:ext cx="7643100" cy="39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Around View Monitor 시스템 정의</a:t>
            </a:r>
            <a:endParaRPr/>
          </a:p>
          <a:p>
            <a:pPr indent="-304800" lvl="1" marL="914400" rtl="0" algn="l">
              <a:spcBef>
                <a:spcPts val="0"/>
              </a:spcBef>
              <a:spcAft>
                <a:spcPts val="0"/>
              </a:spcAft>
              <a:buSzPts val="1200"/>
              <a:buAutoNum type="alphaLcParenR"/>
            </a:pPr>
            <a:r>
              <a:rPr lang="en"/>
              <a:t>목적 및 기능 : 차량의 360도 scene bird’s-eye view로 제공</a:t>
            </a:r>
            <a:endParaRPr/>
          </a:p>
          <a:p>
            <a:pPr indent="-304800" lvl="1" marL="914400" rtl="0" algn="l">
              <a:spcBef>
                <a:spcPts val="0"/>
              </a:spcBef>
              <a:spcAft>
                <a:spcPts val="0"/>
              </a:spcAft>
              <a:buSzPts val="1200"/>
              <a:buAutoNum type="alphaLcParenR"/>
            </a:pPr>
            <a:r>
              <a:rPr lang="en"/>
              <a:t>배경 및 필요성 : 주차칸인식과 주차선인식의 입력</a:t>
            </a:r>
            <a:endParaRPr sz="1400"/>
          </a:p>
          <a:p>
            <a:pPr indent="-304800" lvl="1" marL="914400" rtl="0" algn="l">
              <a:spcBef>
                <a:spcPts val="0"/>
              </a:spcBef>
              <a:spcAft>
                <a:spcPts val="0"/>
              </a:spcAft>
              <a:buSzPts val="1200"/>
              <a:buAutoNum type="alphaLcParenR"/>
            </a:pPr>
            <a:r>
              <a:rPr lang="en"/>
              <a:t>시스템 운영개념 : AVM이 4개 카메라에서 1장의 주변버드뷰영상을 생성 </a:t>
            </a:r>
            <a:endParaRPr/>
          </a:p>
          <a:p>
            <a:pPr indent="-304800" lvl="1" marL="914400" rtl="0" algn="l">
              <a:spcBef>
                <a:spcPts val="0"/>
              </a:spcBef>
              <a:spcAft>
                <a:spcPts val="0"/>
              </a:spcAft>
              <a:buSzPts val="1200"/>
              <a:buAutoNum type="alphaLcParenR"/>
            </a:pPr>
            <a:r>
              <a:rPr lang="en"/>
              <a:t>시스템 아키텍쳐 : Xavier JP4.2에 Intel 기반 libxcam_app 포팅</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입력 : BGGR/fisheye 1920x1080x16bit x4</a:t>
            </a:r>
            <a:endParaRPr/>
          </a:p>
          <a:p>
            <a:pPr indent="-304800" lvl="1" marL="914400" rtl="0" algn="l">
              <a:spcBef>
                <a:spcPts val="0"/>
              </a:spcBef>
              <a:spcAft>
                <a:spcPts val="0"/>
              </a:spcAft>
              <a:buSzPts val="1200"/>
              <a:buAutoNum type="alphaLcParenR"/>
            </a:pPr>
            <a:r>
              <a:rPr lang="en"/>
              <a:t>Camera Calibration : 영상의 경계에 체스보드를 두어 인접한 </a:t>
            </a:r>
            <a:r>
              <a:rPr lang="en"/>
              <a:t>카메라 쌍을</a:t>
            </a:r>
            <a:r>
              <a:rPr lang="en"/>
              <a:t> 동시보정</a:t>
            </a:r>
            <a:endParaRPr/>
          </a:p>
          <a:p>
            <a:pPr indent="-304800" lvl="1" marL="914400" rtl="0" algn="l">
              <a:spcBef>
                <a:spcPts val="0"/>
              </a:spcBef>
              <a:spcAft>
                <a:spcPts val="0"/>
              </a:spcAft>
              <a:buSzPts val="1200"/>
              <a:buAutoNum type="alphaLcParenR"/>
            </a:pPr>
            <a:r>
              <a:rPr lang="en"/>
              <a:t>Image </a:t>
            </a:r>
            <a:r>
              <a:rPr lang="en"/>
              <a:t>Stitching : 파노라마와 같은 surround view 생성</a:t>
            </a:r>
            <a:endParaRPr/>
          </a:p>
          <a:p>
            <a:pPr indent="-304800" lvl="1" marL="914400" rtl="0" algn="l">
              <a:spcBef>
                <a:spcPts val="0"/>
              </a:spcBef>
              <a:spcAft>
                <a:spcPts val="0"/>
              </a:spcAft>
              <a:buSzPts val="1200"/>
              <a:buAutoNum type="alphaLcParenR"/>
            </a:pPr>
            <a:r>
              <a:rPr lang="en"/>
              <a:t>Fisheye Distortion Correction : world의 </a:t>
            </a:r>
            <a:r>
              <a:rPr lang="en"/>
              <a:t>bowl-view를 평탄화</a:t>
            </a:r>
            <a:endParaRPr/>
          </a:p>
          <a:p>
            <a:pPr indent="-304800" lvl="1" marL="914400" rtl="0" algn="l">
              <a:spcBef>
                <a:spcPts val="0"/>
              </a:spcBef>
              <a:spcAft>
                <a:spcPts val="0"/>
              </a:spcAft>
              <a:buSzPts val="1200"/>
              <a:buAutoNum type="alphaLcParenR"/>
            </a:pPr>
            <a:r>
              <a:rPr lang="en"/>
              <a:t>Inverse Perspective Mapping : 원근 제거 &amp; 2D로의 매핑 → bird’s-eye view</a:t>
            </a:r>
            <a:endParaRPr/>
          </a:p>
          <a:p>
            <a:pPr indent="-304800" lvl="1" marL="914400" rtl="0" algn="l">
              <a:spcBef>
                <a:spcPts val="0"/>
              </a:spcBef>
              <a:spcAft>
                <a:spcPts val="0"/>
              </a:spcAft>
              <a:buSzPts val="1200"/>
              <a:buAutoNum type="alphaLcParenR"/>
            </a:pPr>
            <a:r>
              <a:rPr lang="en"/>
              <a:t>출력 : NV12 1280x720 영상</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4 fish-eye camera &amp; Xavier 인터페이스: 전동차의 전방, 좌측, 우측, 후방에 설치, 출력확인</a:t>
            </a:r>
            <a:endParaRPr/>
          </a:p>
          <a:p>
            <a:pPr indent="0" lvl="0" marL="457200" rtl="0" algn="l">
              <a:spcBef>
                <a:spcPts val="1600"/>
              </a:spcBef>
              <a:spcAft>
                <a:spcPts val="1600"/>
              </a:spcAft>
              <a:buNone/>
            </a:pPr>
            <a:r>
              <a:t/>
            </a:r>
            <a:endParaRPr/>
          </a:p>
        </p:txBody>
      </p:sp>
      <p:pic>
        <p:nvPicPr>
          <p:cNvPr id="216" name="Google Shape;216;p25"/>
          <p:cNvPicPr preferRelativeResize="0"/>
          <p:nvPr/>
        </p:nvPicPr>
        <p:blipFill>
          <a:blip r:embed="rId4">
            <a:alphaModFix/>
          </a:blip>
          <a:stretch>
            <a:fillRect/>
          </a:stretch>
        </p:blipFill>
        <p:spPr>
          <a:xfrm>
            <a:off x="7204600" y="2081280"/>
            <a:ext cx="1010599" cy="700450"/>
          </a:xfrm>
          <a:prstGeom prst="rect">
            <a:avLst/>
          </a:prstGeom>
          <a:noFill/>
          <a:ln>
            <a:noFill/>
          </a:ln>
        </p:spPr>
      </p:pic>
      <p:pic>
        <p:nvPicPr>
          <p:cNvPr id="217" name="Google Shape;217;p25"/>
          <p:cNvPicPr preferRelativeResize="0"/>
          <p:nvPr/>
        </p:nvPicPr>
        <p:blipFill>
          <a:blip r:embed="rId5">
            <a:alphaModFix/>
          </a:blip>
          <a:stretch>
            <a:fillRect/>
          </a:stretch>
        </p:blipFill>
        <p:spPr>
          <a:xfrm>
            <a:off x="6503163" y="991250"/>
            <a:ext cx="2413475" cy="1130875"/>
          </a:xfrm>
          <a:prstGeom prst="rect">
            <a:avLst/>
          </a:prstGeom>
          <a:noFill/>
          <a:ln>
            <a:noFill/>
          </a:ln>
        </p:spPr>
      </p:pic>
      <p:sp>
        <p:nvSpPr>
          <p:cNvPr id="218" name="Google Shape;218;p25"/>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AVM</a:t>
            </a:r>
            <a:endParaRPr sz="2000"/>
          </a:p>
          <a:p>
            <a:pPr indent="0" lvl="0" marL="0" rtl="0" algn="l">
              <a:spcBef>
                <a:spcPts val="0"/>
              </a:spcBef>
              <a:spcAft>
                <a:spcPts val="0"/>
              </a:spcAft>
              <a:buNone/>
            </a:pPr>
            <a:r>
              <a:t/>
            </a:r>
            <a:endParaRPr sz="2000"/>
          </a:p>
        </p:txBody>
      </p:sp>
      <p:pic>
        <p:nvPicPr>
          <p:cNvPr id="219" name="Google Shape;219;p25"/>
          <p:cNvPicPr preferRelativeResize="0"/>
          <p:nvPr/>
        </p:nvPicPr>
        <p:blipFill>
          <a:blip r:embed="rId6">
            <a:alphaModFix/>
          </a:blip>
          <a:stretch>
            <a:fillRect/>
          </a:stretch>
        </p:blipFill>
        <p:spPr>
          <a:xfrm>
            <a:off x="6846853" y="2767475"/>
            <a:ext cx="1726088" cy="700450"/>
          </a:xfrm>
          <a:prstGeom prst="rect">
            <a:avLst/>
          </a:prstGeom>
          <a:noFill/>
          <a:ln>
            <a:noFill/>
          </a:ln>
        </p:spPr>
      </p:pic>
      <p:pic>
        <p:nvPicPr>
          <p:cNvPr id="220" name="Google Shape;220;p25"/>
          <p:cNvPicPr preferRelativeResize="0"/>
          <p:nvPr/>
        </p:nvPicPr>
        <p:blipFill>
          <a:blip r:embed="rId7">
            <a:alphaModFix/>
          </a:blip>
          <a:stretch>
            <a:fillRect/>
          </a:stretch>
        </p:blipFill>
        <p:spPr>
          <a:xfrm>
            <a:off x="4835260" y="4142400"/>
            <a:ext cx="1770018" cy="700450"/>
          </a:xfrm>
          <a:prstGeom prst="rect">
            <a:avLst/>
          </a:prstGeom>
          <a:noFill/>
          <a:ln>
            <a:noFill/>
          </a:ln>
        </p:spPr>
      </p:pic>
      <p:pic>
        <p:nvPicPr>
          <p:cNvPr id="221" name="Google Shape;221;p25"/>
          <p:cNvPicPr preferRelativeResize="0"/>
          <p:nvPr/>
        </p:nvPicPr>
        <p:blipFill>
          <a:blip r:embed="rId8">
            <a:alphaModFix/>
          </a:blip>
          <a:stretch>
            <a:fillRect/>
          </a:stretch>
        </p:blipFill>
        <p:spPr>
          <a:xfrm>
            <a:off x="7109150" y="3467925"/>
            <a:ext cx="1201496" cy="1441799"/>
          </a:xfrm>
          <a:prstGeom prst="rect">
            <a:avLst/>
          </a:prstGeom>
          <a:noFill/>
          <a:ln>
            <a:noFill/>
          </a:ln>
        </p:spPr>
      </p:pic>
      <p:pic>
        <p:nvPicPr>
          <p:cNvPr id="222" name="Google Shape;222;p25"/>
          <p:cNvPicPr preferRelativeResize="0"/>
          <p:nvPr/>
        </p:nvPicPr>
        <p:blipFill>
          <a:blip r:embed="rId9">
            <a:alphaModFix/>
          </a:blip>
          <a:stretch>
            <a:fillRect/>
          </a:stretch>
        </p:blipFill>
        <p:spPr>
          <a:xfrm>
            <a:off x="1266950" y="4171425"/>
            <a:ext cx="1047809" cy="700451"/>
          </a:xfrm>
          <a:prstGeom prst="rect">
            <a:avLst/>
          </a:prstGeom>
          <a:noFill/>
          <a:ln>
            <a:noFill/>
          </a:ln>
        </p:spPr>
      </p:pic>
      <p:pic>
        <p:nvPicPr>
          <p:cNvPr id="223" name="Google Shape;223;p25"/>
          <p:cNvPicPr preferRelativeResize="0"/>
          <p:nvPr/>
        </p:nvPicPr>
        <p:blipFill>
          <a:blip r:embed="rId10">
            <a:alphaModFix/>
          </a:blip>
          <a:stretch>
            <a:fillRect/>
          </a:stretch>
        </p:blipFill>
        <p:spPr>
          <a:xfrm>
            <a:off x="2387328" y="4171429"/>
            <a:ext cx="903985" cy="700451"/>
          </a:xfrm>
          <a:prstGeom prst="rect">
            <a:avLst/>
          </a:prstGeom>
          <a:noFill/>
          <a:ln>
            <a:noFill/>
          </a:ln>
        </p:spPr>
      </p:pic>
      <p:pic>
        <p:nvPicPr>
          <p:cNvPr id="224" name="Google Shape;224;p25"/>
          <p:cNvPicPr preferRelativeResize="0"/>
          <p:nvPr/>
        </p:nvPicPr>
        <p:blipFill>
          <a:blip r:embed="rId11">
            <a:alphaModFix/>
          </a:blip>
          <a:stretch>
            <a:fillRect/>
          </a:stretch>
        </p:blipFill>
        <p:spPr>
          <a:xfrm>
            <a:off x="3427400" y="4179875"/>
            <a:ext cx="904001" cy="6835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6"/>
          <p:cNvSpPr txBox="1"/>
          <p:nvPr>
            <p:ph idx="2" type="body"/>
          </p:nvPr>
        </p:nvSpPr>
        <p:spPr>
          <a:xfrm>
            <a:off x="563500" y="958275"/>
            <a:ext cx="8199600" cy="398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탑뷰영상에서 차선을 찾아냄</a:t>
            </a:r>
            <a:endParaRPr/>
          </a:p>
          <a:p>
            <a:pPr indent="-304800" lvl="1" marL="914400" rtl="0" algn="l">
              <a:spcBef>
                <a:spcPts val="0"/>
              </a:spcBef>
              <a:spcAft>
                <a:spcPts val="0"/>
              </a:spcAft>
              <a:buSzPts val="1200"/>
              <a:buAutoNum type="alphaLcParenR"/>
            </a:pPr>
            <a:r>
              <a:rPr lang="en"/>
              <a:t>배경 및 필요성 : </a:t>
            </a:r>
            <a:r>
              <a:rPr lang="en"/>
              <a:t>자동주차경로계산에 카메라 영상을 추상화함으로써 노이즈를 제거하고 안정성 부여</a:t>
            </a:r>
            <a:endParaRPr/>
          </a:p>
          <a:p>
            <a:pPr indent="-304800" lvl="1" marL="914400" rtl="0" algn="l">
              <a:spcBef>
                <a:spcPts val="0"/>
              </a:spcBef>
              <a:spcAft>
                <a:spcPts val="0"/>
              </a:spcAft>
              <a:buSzPts val="1200"/>
              <a:buAutoNum type="alphaLcParenR"/>
            </a:pPr>
            <a:r>
              <a:rPr lang="en"/>
              <a:t>초기요구사항 : </a:t>
            </a:r>
            <a:r>
              <a:rPr lang="en"/>
              <a:t>4-클래스라벨 (0 배경, 1 주차선, 2 차량, 3 장애물)</a:t>
            </a:r>
            <a:endParaRPr/>
          </a:p>
          <a:p>
            <a:pPr indent="-304800" lvl="1" marL="914400" rtl="0" algn="l">
              <a:spcBef>
                <a:spcPts val="0"/>
              </a:spcBef>
              <a:spcAft>
                <a:spcPts val="0"/>
              </a:spcAft>
              <a:buSzPts val="1200"/>
              <a:buAutoNum type="alphaLcParenR"/>
            </a:pPr>
            <a:r>
              <a:rPr lang="en"/>
              <a:t>시스템 운영개념 : 딥뉴럴 시맨틱 세그멘테이션 모델 추론</a:t>
            </a:r>
            <a:endParaRPr/>
          </a:p>
          <a:p>
            <a:pPr indent="-304800" lvl="1" marL="914400" rtl="0" algn="l">
              <a:spcBef>
                <a:spcPts val="0"/>
              </a:spcBef>
              <a:spcAft>
                <a:spcPts val="0"/>
              </a:spcAft>
              <a:buSzPts val="1200"/>
              <a:buAutoNum type="alphaLcParenR"/>
            </a:pPr>
            <a:r>
              <a:rPr lang="en"/>
              <a:t>운영 및 환경 제약사항 : Xavier에 libxcam_app 포팅</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주차선 훈련 : AVM (320x160, GT) 입력, 가중치 최적화</a:t>
            </a:r>
            <a:endParaRPr/>
          </a:p>
          <a:p>
            <a:pPr indent="-304800" lvl="1" marL="914400" rtl="0" algn="l">
              <a:spcBef>
                <a:spcPts val="0"/>
              </a:spcBef>
              <a:spcAft>
                <a:spcPts val="0"/>
              </a:spcAft>
              <a:buSzPts val="1200"/>
              <a:buAutoNum type="alphaLcParenR"/>
            </a:pPr>
            <a:r>
              <a:rPr lang="en"/>
              <a:t>입력부 : libxcam_app (c++) 에서 python 모듈로 (1280x720 NV12) 입력</a:t>
            </a:r>
            <a:endParaRPr/>
          </a:p>
          <a:p>
            <a:pPr indent="-304800" lvl="1" marL="914400" rtl="0" algn="l">
              <a:spcBef>
                <a:spcPts val="0"/>
              </a:spcBef>
              <a:spcAft>
                <a:spcPts val="0"/>
              </a:spcAft>
              <a:buSzPts val="1200"/>
              <a:buAutoNum type="alphaLcParenR"/>
            </a:pPr>
            <a:r>
              <a:rPr lang="en"/>
              <a:t>주차선 추론 : 최적화된 파라미터에 의한 forward-pass</a:t>
            </a:r>
            <a:endParaRPr/>
          </a:p>
          <a:p>
            <a:pPr indent="-304800" lvl="1" marL="914400" rtl="0" algn="l">
              <a:spcBef>
                <a:spcPts val="0"/>
              </a:spcBef>
              <a:spcAft>
                <a:spcPts val="0"/>
              </a:spcAft>
              <a:buSzPts val="1200"/>
              <a:buAutoNum type="alphaLcParenR"/>
            </a:pPr>
            <a:r>
              <a:rPr lang="en"/>
              <a:t>출력부 : 주차칸인식기에게 주차선영상 (200x100 Numpy.array) 반환</a:t>
            </a:r>
            <a:endParaRPr/>
          </a:p>
          <a:p>
            <a:pPr indent="-304800" lvl="0" marL="457200" marR="0" rtl="0" algn="l">
              <a:lnSpc>
                <a:spcPct val="115000"/>
              </a:lnSpc>
              <a:spcBef>
                <a:spcPts val="0"/>
              </a:spcBef>
              <a:spcAft>
                <a:spcPts val="0"/>
              </a:spcAft>
              <a:buClr>
                <a:schemeClr val="dk2"/>
              </a:buClr>
              <a:buSzPts val="1200"/>
              <a:buFont typeface="Arial"/>
              <a:buAutoNum type="arabicParenR"/>
            </a:pPr>
            <a:r>
              <a:rPr lang="en"/>
              <a:t>비기능 요구사항</a:t>
            </a:r>
            <a:endParaRPr/>
          </a:p>
          <a:p>
            <a:pPr indent="-304800" lvl="1" marL="914400" rtl="0" algn="l">
              <a:spcBef>
                <a:spcPts val="0"/>
              </a:spcBef>
              <a:spcAft>
                <a:spcPts val="0"/>
              </a:spcAft>
              <a:buSzPts val="1200"/>
              <a:buAutoNum type="alphaLcParenR"/>
            </a:pPr>
            <a:r>
              <a:rPr lang="en"/>
              <a:t>계산가속 :  CUDA, CuDNN, Half-precision, TensorRT</a:t>
            </a:r>
            <a:endParaRPr/>
          </a:p>
          <a:p>
            <a:pPr indent="-304800" lvl="1" marL="914400" rtl="0" algn="l">
              <a:spcBef>
                <a:spcPts val="0"/>
              </a:spcBef>
              <a:spcAft>
                <a:spcPts val="0"/>
              </a:spcAft>
              <a:buSzPts val="1200"/>
              <a:buAutoNum type="alphaLcParenR"/>
            </a:pPr>
            <a:r>
              <a:rPr lang="en"/>
              <a:t>환경 구축 : </a:t>
            </a:r>
            <a:r>
              <a:rPr lang="en"/>
              <a:t>PyTorch 1.1.0</a:t>
            </a:r>
            <a:endParaRPr/>
          </a:p>
          <a:p>
            <a:pPr indent="-304800" lvl="1" marL="914400" rtl="0" algn="l">
              <a:spcBef>
                <a:spcPts val="0"/>
              </a:spcBef>
              <a:spcAft>
                <a:spcPts val="0"/>
              </a:spcAft>
              <a:buSzPts val="1200"/>
              <a:buAutoNum type="alphaLcParenR"/>
            </a:pPr>
            <a:r>
              <a:rPr lang="en"/>
              <a:t>감독학습 : AVM Dataset</a:t>
            </a:r>
            <a:endParaRPr/>
          </a:p>
          <a:p>
            <a:pPr indent="-304800" lvl="1" marL="914400" rtl="0" algn="l">
              <a:spcBef>
                <a:spcPts val="0"/>
              </a:spcBef>
              <a:spcAft>
                <a:spcPts val="0"/>
              </a:spcAft>
              <a:buSzPts val="1200"/>
              <a:buAutoNum type="alphaLcParenR"/>
            </a:pPr>
            <a:r>
              <a:rPr lang="en"/>
              <a:t>모델 : DeepLabV3+ (Xception65)</a:t>
            </a:r>
            <a:endParaRPr/>
          </a:p>
        </p:txBody>
      </p:sp>
      <p:pic>
        <p:nvPicPr>
          <p:cNvPr id="230" name="Google Shape;230;p26"/>
          <p:cNvPicPr preferRelativeResize="0"/>
          <p:nvPr/>
        </p:nvPicPr>
        <p:blipFill>
          <a:blip r:embed="rId4">
            <a:alphaModFix/>
          </a:blip>
          <a:stretch>
            <a:fillRect/>
          </a:stretch>
        </p:blipFill>
        <p:spPr>
          <a:xfrm>
            <a:off x="5655475" y="1805550"/>
            <a:ext cx="3232385" cy="875050"/>
          </a:xfrm>
          <a:prstGeom prst="rect">
            <a:avLst/>
          </a:prstGeom>
          <a:noFill/>
          <a:ln>
            <a:noFill/>
          </a:ln>
        </p:spPr>
      </p:pic>
      <p:sp>
        <p:nvSpPr>
          <p:cNvPr id="231" name="Google Shape;231;p26"/>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주차선인식</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7"/>
          <p:cNvSpPr txBox="1"/>
          <p:nvPr>
            <p:ph idx="2" type="body"/>
          </p:nvPr>
        </p:nvSpPr>
        <p:spPr>
          <a:xfrm>
            <a:off x="563500" y="958275"/>
            <a:ext cx="8199600" cy="398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전진/후진 경로에 장애물을 식별</a:t>
            </a:r>
            <a:endParaRPr/>
          </a:p>
          <a:p>
            <a:pPr indent="-304800" lvl="1" marL="914400" rtl="0" algn="l">
              <a:spcBef>
                <a:spcPts val="0"/>
              </a:spcBef>
              <a:spcAft>
                <a:spcPts val="0"/>
              </a:spcAft>
              <a:buSzPts val="1200"/>
              <a:buAutoNum type="alphaLcParenR"/>
            </a:pPr>
            <a:r>
              <a:rPr lang="en"/>
              <a:t>배경 및 필요성 : </a:t>
            </a:r>
            <a:r>
              <a:rPr lang="en"/>
              <a:t>주행방향에 나타난 장애물에 따라 다른 행동을 하기 위함</a:t>
            </a:r>
            <a:endParaRPr/>
          </a:p>
          <a:p>
            <a:pPr indent="-304800" lvl="1" marL="914400" rtl="0" algn="l">
              <a:spcBef>
                <a:spcPts val="0"/>
              </a:spcBef>
              <a:spcAft>
                <a:spcPts val="0"/>
              </a:spcAft>
              <a:buSzPts val="1200"/>
              <a:buAutoNum type="alphaLcParenR"/>
            </a:pPr>
            <a:r>
              <a:rPr lang="en"/>
              <a:t>초기요구사항 : 4</a:t>
            </a:r>
            <a:r>
              <a:rPr lang="en"/>
              <a:t>-클래스 검출 (차량, 보행자, 자전거, 오토바이)</a:t>
            </a:r>
            <a:endParaRPr/>
          </a:p>
          <a:p>
            <a:pPr indent="-304800" lvl="1" marL="914400" rtl="0" algn="l">
              <a:spcBef>
                <a:spcPts val="0"/>
              </a:spcBef>
              <a:spcAft>
                <a:spcPts val="0"/>
              </a:spcAft>
              <a:buSzPts val="1200"/>
              <a:buAutoNum type="alphaLcParenR"/>
            </a:pPr>
            <a:r>
              <a:rPr lang="en"/>
              <a:t>시스템 운영개념 : 신경망 기반 객체검출 추론</a:t>
            </a:r>
            <a:endParaRPr/>
          </a:p>
          <a:p>
            <a:pPr indent="-304800" lvl="1" marL="914400" rtl="0" algn="l">
              <a:spcBef>
                <a:spcPts val="0"/>
              </a:spcBef>
              <a:spcAft>
                <a:spcPts val="0"/>
              </a:spcAft>
              <a:buSzPts val="1200"/>
              <a:buAutoNum type="alphaLcParenR"/>
            </a:pPr>
            <a:r>
              <a:rPr lang="en"/>
              <a:t>운영 및 환경 제약사항 : </a:t>
            </a:r>
            <a:r>
              <a:rPr lang="en"/>
              <a:t>후진시 후방 견인 차량으로 인한 영상 제한</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주차선 훈련 : COCO에서 (640x480, JSON) 입력, 가중치 최적화</a:t>
            </a:r>
            <a:endParaRPr/>
          </a:p>
          <a:p>
            <a:pPr indent="-304800" lvl="1" marL="914400" rtl="0" algn="l">
              <a:spcBef>
                <a:spcPts val="0"/>
              </a:spcBef>
              <a:spcAft>
                <a:spcPts val="0"/>
              </a:spcAft>
              <a:buSzPts val="1200"/>
              <a:buAutoNum type="alphaLcParenR"/>
            </a:pPr>
            <a:r>
              <a:rPr lang="en"/>
              <a:t>입력부 : /dev/video에서 python 모듈로 스트리밍, gstreamer vs uvccapture</a:t>
            </a:r>
            <a:endParaRPr/>
          </a:p>
          <a:p>
            <a:pPr indent="-304800" lvl="1" marL="914400" rtl="0" algn="l">
              <a:spcBef>
                <a:spcPts val="0"/>
              </a:spcBef>
              <a:spcAft>
                <a:spcPts val="0"/>
              </a:spcAft>
              <a:buSzPts val="1200"/>
              <a:buAutoNum type="alphaLcParenR"/>
            </a:pPr>
            <a:r>
              <a:rPr lang="en"/>
              <a:t>주차선 추론 :</a:t>
            </a:r>
            <a:r>
              <a:rPr lang="en"/>
              <a:t> 최적화된 파라미터에 의한 forward-pass</a:t>
            </a:r>
            <a:endParaRPr/>
          </a:p>
          <a:p>
            <a:pPr indent="-304800" lvl="1" marL="914400" rtl="0" algn="l">
              <a:spcBef>
                <a:spcPts val="0"/>
              </a:spcBef>
              <a:spcAft>
                <a:spcPts val="0"/>
              </a:spcAft>
              <a:buSzPts val="1200"/>
              <a:buAutoNum type="alphaLcParenR"/>
            </a:pPr>
            <a:r>
              <a:rPr lang="en"/>
              <a:t>출력부 : 주차칸인식기에게 (python list of bounding boxes &amp; class predictions) 반환</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계산가속 : CUDA, CuDNN, Half-precision, TensorRT</a:t>
            </a:r>
            <a:endParaRPr/>
          </a:p>
          <a:p>
            <a:pPr indent="-304800" lvl="1" marL="914400" rtl="0" algn="l">
              <a:spcBef>
                <a:spcPts val="0"/>
              </a:spcBef>
              <a:spcAft>
                <a:spcPts val="0"/>
              </a:spcAft>
              <a:buSzPts val="1200"/>
              <a:buAutoNum type="alphaLcParenR"/>
            </a:pPr>
            <a:r>
              <a:rPr lang="en"/>
              <a:t>환경 구축 : </a:t>
            </a:r>
            <a:r>
              <a:rPr lang="en"/>
              <a:t>PyTorch 0.4.1</a:t>
            </a:r>
            <a:endParaRPr/>
          </a:p>
          <a:p>
            <a:pPr indent="-304800" lvl="1" marL="914400" rtl="0" algn="l">
              <a:spcBef>
                <a:spcPts val="0"/>
              </a:spcBef>
              <a:spcAft>
                <a:spcPts val="0"/>
              </a:spcAft>
              <a:buSzPts val="1200"/>
              <a:buAutoNum type="alphaLcParenR"/>
            </a:pPr>
            <a:r>
              <a:rPr lang="en"/>
              <a:t>감독학습 : COCO Dataset (</a:t>
            </a:r>
            <a:r>
              <a:rPr lang="en"/>
              <a:t>car, truck, bus, motorcycle, bicycle)</a:t>
            </a:r>
            <a:endParaRPr/>
          </a:p>
          <a:p>
            <a:pPr indent="-304800" lvl="1" marL="914400" rtl="0" algn="l">
              <a:spcBef>
                <a:spcPts val="0"/>
              </a:spcBef>
              <a:spcAft>
                <a:spcPts val="0"/>
              </a:spcAft>
              <a:buSzPts val="1200"/>
              <a:buAutoNum type="alphaLcParenR"/>
            </a:pPr>
            <a:r>
              <a:rPr lang="en"/>
              <a:t>모델 : CenterNet, YOLOv3</a:t>
            </a:r>
            <a:endParaRPr/>
          </a:p>
        </p:txBody>
      </p:sp>
      <p:sp>
        <p:nvSpPr>
          <p:cNvPr id="237" name="Google Shape;237;p27"/>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객체인식</a:t>
            </a:r>
            <a:endParaRPr sz="2000"/>
          </a:p>
        </p:txBody>
      </p:sp>
      <p:pic>
        <p:nvPicPr>
          <p:cNvPr id="238" name="Google Shape;238;p27"/>
          <p:cNvPicPr preferRelativeResize="0"/>
          <p:nvPr/>
        </p:nvPicPr>
        <p:blipFill>
          <a:blip r:embed="rId4">
            <a:alphaModFix/>
          </a:blip>
          <a:stretch>
            <a:fillRect/>
          </a:stretch>
        </p:blipFill>
        <p:spPr>
          <a:xfrm>
            <a:off x="7300975" y="3550675"/>
            <a:ext cx="1570024" cy="1187099"/>
          </a:xfrm>
          <a:prstGeom prst="rect">
            <a:avLst/>
          </a:prstGeom>
          <a:noFill/>
          <a:ln>
            <a:noFill/>
          </a:ln>
        </p:spPr>
      </p:pic>
      <p:pic>
        <p:nvPicPr>
          <p:cNvPr id="239" name="Google Shape;239;p27"/>
          <p:cNvPicPr preferRelativeResize="0"/>
          <p:nvPr/>
        </p:nvPicPr>
        <p:blipFill>
          <a:blip r:embed="rId5">
            <a:alphaModFix/>
          </a:blip>
          <a:stretch>
            <a:fillRect/>
          </a:stretch>
        </p:blipFill>
        <p:spPr>
          <a:xfrm>
            <a:off x="6305200" y="922275"/>
            <a:ext cx="2565799" cy="17218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28"/>
          <p:cNvSpPr txBox="1"/>
          <p:nvPr>
            <p:ph idx="2" type="body"/>
          </p:nvPr>
        </p:nvSpPr>
        <p:spPr>
          <a:xfrm>
            <a:off x="563500" y="958275"/>
            <a:ext cx="8199600" cy="398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로봇 주변에 있는 주차칸을 찾기</a:t>
            </a:r>
            <a:endParaRPr/>
          </a:p>
          <a:p>
            <a:pPr indent="-304800" lvl="1" marL="914400" rtl="0" algn="l">
              <a:spcBef>
                <a:spcPts val="0"/>
              </a:spcBef>
              <a:spcAft>
                <a:spcPts val="0"/>
              </a:spcAft>
              <a:buSzPts val="1200"/>
              <a:buAutoNum type="alphaLcParenR"/>
            </a:pPr>
            <a:r>
              <a:rPr lang="en"/>
              <a:t>배경 및 필요성 : 주변에 모든 주차칸을 찾아낸 후, </a:t>
            </a:r>
            <a:r>
              <a:rPr lang="en"/>
              <a:t>자율주차의 목적지가 되는 하나의 </a:t>
            </a:r>
            <a:r>
              <a:rPr lang="en"/>
              <a:t>주차칸을 결정</a:t>
            </a:r>
            <a:endParaRPr/>
          </a:p>
          <a:p>
            <a:pPr indent="-304800" lvl="1" marL="914400" rtl="0" algn="l">
              <a:spcBef>
                <a:spcPts val="0"/>
              </a:spcBef>
              <a:spcAft>
                <a:spcPts val="0"/>
              </a:spcAft>
              <a:buSzPts val="1200"/>
              <a:buAutoNum type="alphaLcParenR"/>
            </a:pPr>
            <a:r>
              <a:rPr lang="en"/>
              <a:t>시스템 운영개념 : 주차코너를 찾고, 그 칸의 입구선을 찾고, 입구점을 분석해, 주차칸을 찾음</a:t>
            </a:r>
            <a:r>
              <a:rPr lang="en"/>
              <a:t> </a:t>
            </a:r>
            <a:endParaRPr/>
          </a:p>
          <a:p>
            <a:pPr indent="-304800" lvl="1" marL="914400" rtl="0" algn="l">
              <a:spcBef>
                <a:spcPts val="0"/>
              </a:spcBef>
              <a:spcAft>
                <a:spcPts val="0"/>
              </a:spcAft>
              <a:buSzPts val="1200"/>
              <a:buAutoNum type="alphaLcParenR"/>
            </a:pPr>
            <a:r>
              <a:rPr lang="en"/>
              <a:t>운영 및 환경 제약사항 : </a:t>
            </a:r>
            <a:r>
              <a:rPr lang="en"/>
              <a:t>Xavier에 libxcam_app 포팅</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입력 : libxcam_app (C++) → 카메라 NV12영상 (1280x720 NV12) 입력</a:t>
            </a:r>
            <a:endParaRPr/>
          </a:p>
          <a:p>
            <a:pPr indent="-304800" lvl="1" marL="914400" rtl="0" algn="l">
              <a:spcBef>
                <a:spcPts val="0"/>
              </a:spcBef>
              <a:spcAft>
                <a:spcPts val="0"/>
              </a:spcAft>
              <a:buSzPts val="1200"/>
              <a:buAutoNum type="alphaLcParenR"/>
            </a:pPr>
            <a:r>
              <a:rPr lang="en"/>
              <a:t>주변 주차칸 추론 (Matlab) : 입력받은 영상에 있는 주차칸 </a:t>
            </a:r>
            <a:endParaRPr/>
          </a:p>
          <a:p>
            <a:pPr indent="-304800" lvl="2" marL="1371600" rtl="0" algn="l">
              <a:spcBef>
                <a:spcPts val="0"/>
              </a:spcBef>
              <a:spcAft>
                <a:spcPts val="0"/>
              </a:spcAft>
              <a:buSzPts val="1200"/>
              <a:buAutoNum type="romanLcParenR"/>
            </a:pPr>
            <a:r>
              <a:rPr lang="en"/>
              <a:t>주차코너 추론부 : 특징 &amp; 앙상블 모델, 이진영상 </a:t>
            </a:r>
            <a:r>
              <a:rPr lang="en"/>
              <a:t>(0 : 코너아님 1: 코너) </a:t>
            </a:r>
            <a:endParaRPr/>
          </a:p>
          <a:p>
            <a:pPr indent="-304800" lvl="2" marL="1371600" rtl="0" algn="l">
              <a:spcBef>
                <a:spcPts val="0"/>
              </a:spcBef>
              <a:spcAft>
                <a:spcPts val="0"/>
              </a:spcAft>
              <a:buSzPts val="1200"/>
              <a:buAutoNum type="romanLcParenR"/>
            </a:pPr>
            <a:r>
              <a:rPr lang="en"/>
              <a:t>주차칸 추론부 : </a:t>
            </a:r>
            <a:r>
              <a:rPr lang="en"/>
              <a:t> 입구선 분석 → 주변 </a:t>
            </a:r>
            <a:r>
              <a:rPr lang="en"/>
              <a:t>주차칸 추론 (양 입구점 &amp; 기울기) </a:t>
            </a:r>
            <a:endParaRPr/>
          </a:p>
          <a:p>
            <a:pPr indent="-304800" lvl="1" marL="914400" rtl="0" algn="l">
              <a:spcBef>
                <a:spcPts val="0"/>
              </a:spcBef>
              <a:spcAft>
                <a:spcPts val="0"/>
              </a:spcAft>
              <a:buSzPts val="1200"/>
              <a:buAutoNum type="alphaLcParenR"/>
            </a:pPr>
            <a:r>
              <a:rPr lang="en"/>
              <a:t>출력 : 주변 주차칸 (양 입구점, 기울기)  → </a:t>
            </a:r>
            <a:r>
              <a:rPr lang="en"/>
              <a:t>주차칸 결정부 (Python) </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환경 구축 : </a:t>
            </a:r>
            <a:r>
              <a:rPr lang="en"/>
              <a:t>Matlab</a:t>
            </a:r>
            <a:endParaRPr/>
          </a:p>
          <a:p>
            <a:pPr indent="-304800" lvl="1" marL="914400" rtl="0" algn="l">
              <a:spcBef>
                <a:spcPts val="0"/>
              </a:spcBef>
              <a:spcAft>
                <a:spcPts val="0"/>
              </a:spcAft>
              <a:buSzPts val="1200"/>
              <a:buAutoNum type="alphaLcParenR"/>
            </a:pPr>
            <a:r>
              <a:rPr lang="en"/>
              <a:t>오픈소스 포팅 : Parking Slot Detection L </a:t>
            </a:r>
            <a:r>
              <a:rPr lang="en"/>
              <a:t>Algo., </a:t>
            </a:r>
            <a:r>
              <a:rPr lang="en"/>
              <a:t>Tongji Parking Slot Dataset (600x600)</a:t>
            </a:r>
            <a:endParaRPr/>
          </a:p>
          <a:p>
            <a:pPr indent="-304800" lvl="1" marL="914400" rtl="0" algn="l">
              <a:spcBef>
                <a:spcPts val="0"/>
              </a:spcBef>
              <a:spcAft>
                <a:spcPts val="0"/>
              </a:spcAft>
              <a:buSzPts val="1200"/>
              <a:buAutoNum type="alphaLcParenR"/>
            </a:pPr>
            <a:r>
              <a:rPr lang="en"/>
              <a:t>처리율 : 20~25 FPS (2.4GHZ Intel i5, 4G RAM)</a:t>
            </a:r>
            <a:endParaRPr/>
          </a:p>
        </p:txBody>
      </p:sp>
      <p:sp>
        <p:nvSpPr>
          <p:cNvPr id="245" name="Google Shape;245;p28"/>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주차칸인식</a:t>
            </a:r>
            <a:endParaRPr sz="2000"/>
          </a:p>
        </p:txBody>
      </p:sp>
      <p:pic>
        <p:nvPicPr>
          <p:cNvPr id="246" name="Google Shape;246;p28"/>
          <p:cNvPicPr preferRelativeResize="0"/>
          <p:nvPr/>
        </p:nvPicPr>
        <p:blipFill>
          <a:blip r:embed="rId4">
            <a:alphaModFix/>
          </a:blip>
          <a:stretch>
            <a:fillRect/>
          </a:stretch>
        </p:blipFill>
        <p:spPr>
          <a:xfrm>
            <a:off x="7563163" y="1116787"/>
            <a:ext cx="1032568" cy="800000"/>
          </a:xfrm>
          <a:prstGeom prst="rect">
            <a:avLst/>
          </a:prstGeom>
          <a:noFill/>
          <a:ln>
            <a:noFill/>
          </a:ln>
        </p:spPr>
      </p:pic>
      <p:pic>
        <p:nvPicPr>
          <p:cNvPr id="247" name="Google Shape;247;p28"/>
          <p:cNvPicPr preferRelativeResize="0"/>
          <p:nvPr/>
        </p:nvPicPr>
        <p:blipFill rotWithShape="1">
          <a:blip r:embed="rId5">
            <a:alphaModFix/>
          </a:blip>
          <a:srcRect b="65082" l="0" r="0" t="0"/>
          <a:stretch/>
        </p:blipFill>
        <p:spPr>
          <a:xfrm>
            <a:off x="7363463" y="3497000"/>
            <a:ext cx="1431975" cy="800000"/>
          </a:xfrm>
          <a:prstGeom prst="rect">
            <a:avLst/>
          </a:prstGeom>
          <a:noFill/>
          <a:ln>
            <a:noFill/>
          </a:ln>
        </p:spPr>
      </p:pic>
      <p:pic>
        <p:nvPicPr>
          <p:cNvPr id="248" name="Google Shape;248;p28"/>
          <p:cNvPicPr preferRelativeResize="0"/>
          <p:nvPr/>
        </p:nvPicPr>
        <p:blipFill>
          <a:blip r:embed="rId6">
            <a:alphaModFix/>
          </a:blip>
          <a:stretch>
            <a:fillRect/>
          </a:stretch>
        </p:blipFill>
        <p:spPr>
          <a:xfrm>
            <a:off x="7218825" y="584236"/>
            <a:ext cx="1721250" cy="532539"/>
          </a:xfrm>
          <a:prstGeom prst="rect">
            <a:avLst/>
          </a:prstGeom>
          <a:noFill/>
          <a:ln>
            <a:noFill/>
          </a:ln>
        </p:spPr>
      </p:pic>
      <p:pic>
        <p:nvPicPr>
          <p:cNvPr id="249" name="Google Shape;249;p28"/>
          <p:cNvPicPr preferRelativeResize="0"/>
          <p:nvPr/>
        </p:nvPicPr>
        <p:blipFill>
          <a:blip r:embed="rId7">
            <a:alphaModFix/>
          </a:blip>
          <a:stretch>
            <a:fillRect/>
          </a:stretch>
        </p:blipFill>
        <p:spPr>
          <a:xfrm>
            <a:off x="7337250" y="2013813"/>
            <a:ext cx="1484400" cy="859075"/>
          </a:xfrm>
          <a:prstGeom prst="rect">
            <a:avLst/>
          </a:prstGeom>
          <a:noFill/>
          <a:ln>
            <a:noFill/>
          </a:ln>
        </p:spPr>
      </p:pic>
      <p:pic>
        <p:nvPicPr>
          <p:cNvPr id="250" name="Google Shape;250;p28"/>
          <p:cNvPicPr preferRelativeResize="0"/>
          <p:nvPr/>
        </p:nvPicPr>
        <p:blipFill>
          <a:blip r:embed="rId8">
            <a:alphaModFix/>
          </a:blip>
          <a:stretch>
            <a:fillRect/>
          </a:stretch>
        </p:blipFill>
        <p:spPr>
          <a:xfrm>
            <a:off x="7463925" y="2969900"/>
            <a:ext cx="1231025" cy="454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29"/>
          <p:cNvSpPr txBox="1"/>
          <p:nvPr>
            <p:ph idx="2" type="body"/>
          </p:nvPr>
        </p:nvSpPr>
        <p:spPr>
          <a:xfrm>
            <a:off x="563500" y="958275"/>
            <a:ext cx="8199600" cy="398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주변 주차칸이 인식한 후 목표주차칸을 결정</a:t>
            </a:r>
            <a:endParaRPr/>
          </a:p>
          <a:p>
            <a:pPr indent="-304800" lvl="1" marL="914400" rtl="0" algn="l">
              <a:spcBef>
                <a:spcPts val="0"/>
              </a:spcBef>
              <a:spcAft>
                <a:spcPts val="0"/>
              </a:spcAft>
              <a:buSzPts val="1200"/>
              <a:buAutoNum type="alphaLcParenR"/>
            </a:pPr>
            <a:r>
              <a:rPr lang="en"/>
              <a:t>배경 및 필요성 : 주차칸인식은 Matlab, 주차칸결정은 Python에서 수행이 편리</a:t>
            </a:r>
            <a:endParaRPr/>
          </a:p>
          <a:p>
            <a:pPr indent="-304800" lvl="1" marL="914400" rtl="0" algn="l">
              <a:spcBef>
                <a:spcPts val="0"/>
              </a:spcBef>
              <a:spcAft>
                <a:spcPts val="0"/>
              </a:spcAft>
              <a:buSzPts val="1200"/>
              <a:buAutoNum type="alphaLcParenR"/>
            </a:pPr>
            <a:r>
              <a:rPr lang="en"/>
              <a:t>시스템 운영개념 : 주변 주차칸들 중에서 목표GPS와 가장 가까운 접한 것을 목표로 설정</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입력 1 : </a:t>
            </a:r>
            <a:r>
              <a:rPr lang="en"/>
              <a:t>주차선인식 →  주차선영상 (200x100 Numpy.array) 입력</a:t>
            </a:r>
            <a:endParaRPr/>
          </a:p>
          <a:p>
            <a:pPr indent="-304800" lvl="1" marL="914400" rtl="0" algn="l">
              <a:spcBef>
                <a:spcPts val="0"/>
              </a:spcBef>
              <a:spcAft>
                <a:spcPts val="0"/>
              </a:spcAft>
              <a:buSzPts val="1200"/>
              <a:buAutoNum type="alphaLcParenR"/>
            </a:pPr>
            <a:r>
              <a:rPr lang="en"/>
              <a:t>입력 2 : </a:t>
            </a:r>
            <a:r>
              <a:rPr lang="en"/>
              <a:t>주차칸인식(Matlab) →  주변 주차칸 (양 입구점, 기울기) 입력</a:t>
            </a:r>
            <a:endParaRPr/>
          </a:p>
          <a:p>
            <a:pPr indent="-304800" lvl="1" marL="914400" rtl="0" algn="l">
              <a:spcBef>
                <a:spcPts val="0"/>
              </a:spcBef>
              <a:spcAft>
                <a:spcPts val="0"/>
              </a:spcAft>
              <a:buSzPts val="1200"/>
              <a:buAutoNum type="alphaLcParenR"/>
            </a:pPr>
            <a:r>
              <a:rPr lang="en"/>
              <a:t>입력 3 : 서버 → 목표GPS (위도, 경도) 입력</a:t>
            </a:r>
            <a:endParaRPr/>
          </a:p>
          <a:p>
            <a:pPr indent="-304800" lvl="1" marL="914400" rtl="0" algn="l">
              <a:spcBef>
                <a:spcPts val="0"/>
              </a:spcBef>
              <a:spcAft>
                <a:spcPts val="0"/>
              </a:spcAft>
              <a:buSzPts val="1200"/>
              <a:buAutoNum type="alphaLcParenR"/>
            </a:pPr>
            <a:r>
              <a:rPr lang="en"/>
              <a:t>입력 4 : EMBEDDED → /gps (위도, 경도) ROS sub.</a:t>
            </a:r>
            <a:endParaRPr/>
          </a:p>
          <a:p>
            <a:pPr indent="-304800" lvl="1" marL="914400" rtl="0" algn="l">
              <a:spcBef>
                <a:spcPts val="0"/>
              </a:spcBef>
              <a:spcAft>
                <a:spcPts val="0"/>
              </a:spcAft>
              <a:buSzPts val="1200"/>
              <a:buAutoNum type="alphaLcParenR"/>
            </a:pPr>
            <a:r>
              <a:rPr lang="en"/>
              <a:t>주차칸결정 (python) : 목표GPS과 로봇GPS를 대조해 목표 주차칸 결정 &amp; 마킹</a:t>
            </a:r>
            <a:endParaRPr/>
          </a:p>
          <a:p>
            <a:pPr indent="-304800" lvl="1" marL="914400" rtl="0" algn="l">
              <a:spcBef>
                <a:spcPts val="0"/>
              </a:spcBef>
              <a:spcAft>
                <a:spcPts val="0"/>
              </a:spcAft>
              <a:buSzPts val="1200"/>
              <a:buAutoNum type="alphaLcParenR"/>
            </a:pPr>
            <a:r>
              <a:rPr lang="en"/>
              <a:t>출력 : 목표주차칸영상 (200x100 Numpy.array) → 주차경로추정</a:t>
            </a:r>
            <a:endParaRPr/>
          </a:p>
        </p:txBody>
      </p:sp>
      <p:sp>
        <p:nvSpPr>
          <p:cNvPr id="256" name="Google Shape;256;p29"/>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주차칸결정</a:t>
            </a:r>
            <a:endParaRPr sz="2000"/>
          </a:p>
        </p:txBody>
      </p:sp>
      <p:pic>
        <p:nvPicPr>
          <p:cNvPr id="257" name="Google Shape;257;p29"/>
          <p:cNvPicPr preferRelativeResize="0"/>
          <p:nvPr/>
        </p:nvPicPr>
        <p:blipFill rotWithShape="1">
          <a:blip r:embed="rId4">
            <a:alphaModFix/>
          </a:blip>
          <a:srcRect b="0" l="50453" r="0" t="0"/>
          <a:stretch/>
        </p:blipFill>
        <p:spPr>
          <a:xfrm>
            <a:off x="7601451" y="1696738"/>
            <a:ext cx="1236451" cy="675584"/>
          </a:xfrm>
          <a:prstGeom prst="rect">
            <a:avLst/>
          </a:prstGeom>
          <a:noFill/>
          <a:ln>
            <a:noFill/>
          </a:ln>
        </p:spPr>
      </p:pic>
      <p:pic>
        <p:nvPicPr>
          <p:cNvPr id="258" name="Google Shape;258;p29"/>
          <p:cNvPicPr preferRelativeResize="0"/>
          <p:nvPr/>
        </p:nvPicPr>
        <p:blipFill rotWithShape="1">
          <a:blip r:embed="rId5">
            <a:alphaModFix/>
          </a:blip>
          <a:srcRect b="0" l="0" r="0" t="3016"/>
          <a:stretch/>
        </p:blipFill>
        <p:spPr>
          <a:xfrm>
            <a:off x="7601461" y="4170500"/>
            <a:ext cx="1236450" cy="624175"/>
          </a:xfrm>
          <a:prstGeom prst="rect">
            <a:avLst/>
          </a:prstGeom>
          <a:noFill/>
          <a:ln cap="flat" cmpd="sng" w="9525">
            <a:solidFill>
              <a:schemeClr val="dk2"/>
            </a:solidFill>
            <a:prstDash val="solid"/>
            <a:round/>
            <a:headEnd len="sm" w="sm" type="none"/>
            <a:tailEnd len="sm" w="sm" type="none"/>
          </a:ln>
        </p:spPr>
      </p:pic>
      <p:pic>
        <p:nvPicPr>
          <p:cNvPr id="259" name="Google Shape;259;p29"/>
          <p:cNvPicPr preferRelativeResize="0"/>
          <p:nvPr/>
        </p:nvPicPr>
        <p:blipFill>
          <a:blip r:embed="rId6">
            <a:alphaModFix/>
          </a:blip>
          <a:stretch>
            <a:fillRect/>
          </a:stretch>
        </p:blipFill>
        <p:spPr>
          <a:xfrm>
            <a:off x="7285053" y="3107963"/>
            <a:ext cx="1792810" cy="266775"/>
          </a:xfrm>
          <a:prstGeom prst="rect">
            <a:avLst/>
          </a:prstGeom>
          <a:noFill/>
          <a:ln>
            <a:noFill/>
          </a:ln>
        </p:spPr>
      </p:pic>
      <p:pic>
        <p:nvPicPr>
          <p:cNvPr id="260" name="Google Shape;260;p29"/>
          <p:cNvPicPr preferRelativeResize="0"/>
          <p:nvPr/>
        </p:nvPicPr>
        <p:blipFill>
          <a:blip r:embed="rId7">
            <a:alphaModFix/>
          </a:blip>
          <a:stretch>
            <a:fillRect/>
          </a:stretch>
        </p:blipFill>
        <p:spPr>
          <a:xfrm>
            <a:off x="7269838" y="3309925"/>
            <a:ext cx="1788380" cy="266775"/>
          </a:xfrm>
          <a:prstGeom prst="rect">
            <a:avLst/>
          </a:prstGeom>
          <a:noFill/>
          <a:ln>
            <a:noFill/>
          </a:ln>
        </p:spPr>
      </p:pic>
      <p:pic>
        <p:nvPicPr>
          <p:cNvPr id="261" name="Google Shape;261;p29"/>
          <p:cNvPicPr preferRelativeResize="0"/>
          <p:nvPr/>
        </p:nvPicPr>
        <p:blipFill rotWithShape="1">
          <a:blip r:embed="rId8">
            <a:alphaModFix/>
          </a:blip>
          <a:srcRect b="65082" l="0" r="0" t="0"/>
          <a:stretch/>
        </p:blipFill>
        <p:spPr>
          <a:xfrm>
            <a:off x="7601452" y="2391647"/>
            <a:ext cx="1236450" cy="690779"/>
          </a:xfrm>
          <a:prstGeom prst="rect">
            <a:avLst/>
          </a:prstGeom>
          <a:noFill/>
          <a:ln>
            <a:noFill/>
          </a:ln>
        </p:spPr>
      </p:pic>
      <p:cxnSp>
        <p:nvCxnSpPr>
          <p:cNvPr id="262" name="Google Shape;262;p29"/>
          <p:cNvCxnSpPr/>
          <p:nvPr/>
        </p:nvCxnSpPr>
        <p:spPr>
          <a:xfrm flipH="1" rot="10800000">
            <a:off x="8201987" y="4110400"/>
            <a:ext cx="35400" cy="360300"/>
          </a:xfrm>
          <a:prstGeom prst="straightConnector1">
            <a:avLst/>
          </a:prstGeom>
          <a:noFill/>
          <a:ln cap="flat" cmpd="sng" w="38100">
            <a:solidFill>
              <a:srgbClr val="FF9900"/>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0"/>
          <p:cNvSpPr txBox="1"/>
          <p:nvPr>
            <p:ph idx="2" type="body"/>
          </p:nvPr>
        </p:nvSpPr>
        <p:spPr>
          <a:xfrm>
            <a:off x="563500" y="958275"/>
            <a:ext cx="8199600" cy="398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목표 주차칸에 후방으로 주차하는 경로 추정</a:t>
            </a:r>
            <a:endParaRPr/>
          </a:p>
          <a:p>
            <a:pPr indent="-304800" lvl="1" marL="914400" rtl="0" algn="l">
              <a:spcBef>
                <a:spcPts val="0"/>
              </a:spcBef>
              <a:spcAft>
                <a:spcPts val="0"/>
              </a:spcAft>
              <a:buSzPts val="1200"/>
              <a:buAutoNum type="alphaLcParenR"/>
            </a:pPr>
            <a:r>
              <a:rPr lang="en"/>
              <a:t>배경 및 필요성 : </a:t>
            </a:r>
            <a:r>
              <a:rPr lang="en"/>
              <a:t>이차원 평면 상에 장애물을 피해 도착하는 게임을 푸는 것</a:t>
            </a:r>
            <a:endParaRPr/>
          </a:p>
          <a:p>
            <a:pPr indent="-304800" lvl="1" marL="914400" rtl="0" algn="l">
              <a:spcBef>
                <a:spcPts val="0"/>
              </a:spcBef>
              <a:spcAft>
                <a:spcPts val="0"/>
              </a:spcAft>
              <a:buSzPts val="1200"/>
              <a:buAutoNum type="alphaLcParenR"/>
            </a:pPr>
            <a:r>
              <a:rPr lang="en"/>
              <a:t>시스템 운영개념 : 로봇의 환경 모방, 강화학습, 모델을 환경에서 풀이</a:t>
            </a:r>
            <a:endParaRPr/>
          </a:p>
          <a:p>
            <a:pPr indent="-304800" lvl="1" marL="914400" rtl="0" algn="l">
              <a:spcBef>
                <a:spcPts val="0"/>
              </a:spcBef>
              <a:spcAft>
                <a:spcPts val="0"/>
              </a:spcAft>
              <a:buSzPts val="1200"/>
              <a:buAutoNum type="alphaLcParenR"/>
            </a:pPr>
            <a:r>
              <a:rPr lang="en"/>
              <a:t>운영 및 제약사항 : 현실의 파라미터 정규화 필요</a:t>
            </a:r>
            <a:endParaRPr/>
          </a:p>
          <a:p>
            <a:pPr indent="-317500" lvl="0" marL="457200" rtl="0" algn="l">
              <a:spcBef>
                <a:spcPts val="0"/>
              </a:spcBef>
              <a:spcAft>
                <a:spcPts val="0"/>
              </a:spcAft>
              <a:buSzPts val="1400"/>
              <a:buAutoNum type="arabicParenR"/>
            </a:pPr>
            <a:r>
              <a:rPr lang="en"/>
              <a:t>기능 요구사항  </a:t>
            </a:r>
            <a:endParaRPr/>
          </a:p>
          <a:p>
            <a:pPr indent="-304800" lvl="1" marL="914400" rtl="0" algn="l">
              <a:spcBef>
                <a:spcPts val="0"/>
              </a:spcBef>
              <a:spcAft>
                <a:spcPts val="0"/>
              </a:spcAft>
              <a:buSzPts val="1200"/>
              <a:buAutoNum type="alphaLcParenR"/>
            </a:pPr>
            <a:r>
              <a:rPr lang="en"/>
              <a:t>주차경로 훈련 : 강화학습 적용</a:t>
            </a:r>
            <a:endParaRPr/>
          </a:p>
          <a:p>
            <a:pPr indent="-304800" lvl="2" marL="1371600" rtl="0" algn="l">
              <a:spcBef>
                <a:spcPts val="0"/>
              </a:spcBef>
              <a:spcAft>
                <a:spcPts val="0"/>
              </a:spcAft>
              <a:buSzPts val="1200"/>
              <a:buAutoNum type="romanLcParenR"/>
            </a:pPr>
            <a:r>
              <a:rPr lang="en"/>
              <a:t>환경 : 같은 클래스 라벨, 유사한 환경 구성, 시야범위 제한</a:t>
            </a:r>
            <a:endParaRPr/>
          </a:p>
          <a:p>
            <a:pPr indent="-304800" lvl="2" marL="1371600" rtl="0" algn="l">
              <a:spcBef>
                <a:spcPts val="0"/>
              </a:spcBef>
              <a:spcAft>
                <a:spcPts val="0"/>
              </a:spcAft>
              <a:buSzPts val="1200"/>
              <a:buAutoNum type="romanLcParenR"/>
            </a:pPr>
            <a:r>
              <a:rPr lang="en"/>
              <a:t>보상 : 목표 주차칸과의 중심거리 반비례, </a:t>
            </a:r>
            <a:r>
              <a:rPr lang="en"/>
              <a:t>목표주차칸과 평행, </a:t>
            </a:r>
            <a:r>
              <a:rPr lang="en"/>
              <a:t>충돌 시 페널티 </a:t>
            </a:r>
            <a:endParaRPr/>
          </a:p>
          <a:p>
            <a:pPr indent="-304800" lvl="2" marL="1371600" rtl="0" algn="l">
              <a:spcBef>
                <a:spcPts val="0"/>
              </a:spcBef>
              <a:spcAft>
                <a:spcPts val="0"/>
              </a:spcAft>
              <a:buSzPts val="1200"/>
              <a:buAutoNum type="romanLcParenR"/>
            </a:pPr>
            <a:r>
              <a:rPr lang="en"/>
              <a:t>행동 : 조향각, 추진속도 (양/음), 페이즈 분리 (전진, 후진)</a:t>
            </a:r>
            <a:endParaRPr/>
          </a:p>
          <a:p>
            <a:pPr indent="-304800" lvl="1" marL="914400" rtl="0" algn="l">
              <a:spcBef>
                <a:spcPts val="0"/>
              </a:spcBef>
              <a:spcAft>
                <a:spcPts val="0"/>
              </a:spcAft>
              <a:buSzPts val="1200"/>
              <a:buAutoNum type="alphaLcParenR"/>
            </a:pPr>
            <a:r>
              <a:rPr lang="en"/>
              <a:t>입력 : </a:t>
            </a:r>
            <a:r>
              <a:rPr lang="en"/>
              <a:t>목표주차칸영상 (200x100 Numpy.array) 입력</a:t>
            </a:r>
            <a:endParaRPr/>
          </a:p>
          <a:p>
            <a:pPr indent="-304800" lvl="1" marL="914400" rtl="0" algn="l">
              <a:spcBef>
                <a:spcPts val="0"/>
              </a:spcBef>
              <a:spcAft>
                <a:spcPts val="0"/>
              </a:spcAft>
              <a:buSzPts val="1200"/>
              <a:buAutoNum type="alphaLcParenR"/>
            </a:pPr>
            <a:r>
              <a:rPr lang="en"/>
              <a:t>주차칸 추적 : </a:t>
            </a:r>
            <a:r>
              <a:rPr lang="en"/>
              <a:t> 프레임간 트래킹, 목표영역 추가마킹 (Connected Component)</a:t>
            </a:r>
            <a:endParaRPr/>
          </a:p>
          <a:p>
            <a:pPr indent="-304800" lvl="1" marL="914400" rtl="0" algn="l">
              <a:spcBef>
                <a:spcPts val="0"/>
              </a:spcBef>
              <a:spcAft>
                <a:spcPts val="0"/>
              </a:spcAft>
              <a:buSzPts val="1200"/>
              <a:buAutoNum type="alphaLcParenR"/>
            </a:pPr>
            <a:r>
              <a:rPr lang="en"/>
              <a:t>주차경로 추론 : </a:t>
            </a:r>
            <a:r>
              <a:rPr lang="en"/>
              <a:t>최적화된 파라미터에 의한 forward-pass</a:t>
            </a:r>
            <a:endParaRPr/>
          </a:p>
          <a:p>
            <a:pPr indent="-304800" lvl="1" marL="914400" rtl="0" algn="l">
              <a:spcBef>
                <a:spcPts val="0"/>
              </a:spcBef>
              <a:spcAft>
                <a:spcPts val="0"/>
              </a:spcAft>
              <a:buSzPts val="1200"/>
              <a:buAutoNum type="alphaLcParenR"/>
            </a:pPr>
            <a:r>
              <a:rPr lang="en"/>
              <a:t>출력 : 조향각, 속도 (양/음)</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프레임워크 구축 : OpenAI Gym, Gym-gazebo, Keras</a:t>
            </a:r>
            <a:endParaRPr/>
          </a:p>
          <a:p>
            <a:pPr indent="-304800" lvl="1" marL="914400" rtl="0" algn="l">
              <a:spcBef>
                <a:spcPts val="0"/>
              </a:spcBef>
              <a:spcAft>
                <a:spcPts val="0"/>
              </a:spcAft>
              <a:buSzPts val="1200"/>
              <a:buAutoNum type="alphaLcParenR"/>
            </a:pPr>
            <a:r>
              <a:rPr lang="en"/>
              <a:t>오픈소스 : </a:t>
            </a:r>
            <a:r>
              <a:rPr lang="en" u="sng">
                <a:solidFill>
                  <a:schemeClr val="accent5"/>
                </a:solidFill>
                <a:hlinkClick r:id="rId4"/>
              </a:rPr>
              <a:t>harvitronix</a:t>
            </a:r>
            <a:r>
              <a:rPr lang="en"/>
              <a:t>, 2D sim., Keras, 원형장애물, 전부 프리스페이스, 초음파센서 구현</a:t>
            </a:r>
            <a:endParaRPr/>
          </a:p>
          <a:p>
            <a:pPr indent="-304800" lvl="2" marL="1371600" rtl="0" algn="l">
              <a:spcBef>
                <a:spcPts val="0"/>
              </a:spcBef>
              <a:spcAft>
                <a:spcPts val="0"/>
              </a:spcAft>
              <a:buSzPts val="1200"/>
              <a:buAutoNum type="romanLcParenR"/>
            </a:pPr>
            <a:r>
              <a:rPr lang="en"/>
              <a:t>duckie town (강화학습-로봇제어), deep-drive (3차원 주행) </a:t>
            </a:r>
            <a:endParaRPr/>
          </a:p>
        </p:txBody>
      </p:sp>
      <p:sp>
        <p:nvSpPr>
          <p:cNvPr id="268" name="Google Shape;268;p30"/>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주차경로추정</a:t>
            </a:r>
            <a:endParaRPr sz="2000"/>
          </a:p>
        </p:txBody>
      </p:sp>
      <p:pic>
        <p:nvPicPr>
          <p:cNvPr id="269" name="Google Shape;269;p30"/>
          <p:cNvPicPr preferRelativeResize="0"/>
          <p:nvPr/>
        </p:nvPicPr>
        <p:blipFill rotWithShape="1">
          <a:blip r:embed="rId5">
            <a:alphaModFix/>
          </a:blip>
          <a:srcRect b="0" l="0" r="0" t="3016"/>
          <a:stretch/>
        </p:blipFill>
        <p:spPr>
          <a:xfrm>
            <a:off x="7257723" y="2582350"/>
            <a:ext cx="1655750" cy="835850"/>
          </a:xfrm>
          <a:prstGeom prst="rect">
            <a:avLst/>
          </a:prstGeom>
          <a:noFill/>
          <a:ln>
            <a:noFill/>
          </a:ln>
        </p:spPr>
      </p:pic>
      <p:pic>
        <p:nvPicPr>
          <p:cNvPr id="270" name="Google Shape;270;p30"/>
          <p:cNvPicPr preferRelativeResize="0"/>
          <p:nvPr/>
        </p:nvPicPr>
        <p:blipFill>
          <a:blip r:embed="rId6">
            <a:alphaModFix/>
          </a:blip>
          <a:stretch>
            <a:fillRect/>
          </a:stretch>
        </p:blipFill>
        <p:spPr>
          <a:xfrm>
            <a:off x="7410300" y="4408814"/>
            <a:ext cx="1503174" cy="530111"/>
          </a:xfrm>
          <a:prstGeom prst="rect">
            <a:avLst/>
          </a:prstGeom>
          <a:noFill/>
          <a:ln>
            <a:noFill/>
          </a:ln>
        </p:spPr>
      </p:pic>
      <p:pic>
        <p:nvPicPr>
          <p:cNvPr id="271" name="Google Shape;271;p30"/>
          <p:cNvPicPr preferRelativeResize="0"/>
          <p:nvPr/>
        </p:nvPicPr>
        <p:blipFill>
          <a:blip r:embed="rId7">
            <a:alphaModFix/>
          </a:blip>
          <a:stretch>
            <a:fillRect/>
          </a:stretch>
        </p:blipFill>
        <p:spPr>
          <a:xfrm>
            <a:off x="6778900" y="1708098"/>
            <a:ext cx="1236451" cy="794864"/>
          </a:xfrm>
          <a:prstGeom prst="rect">
            <a:avLst/>
          </a:prstGeom>
          <a:noFill/>
          <a:ln>
            <a:noFill/>
          </a:ln>
        </p:spPr>
      </p:pic>
      <p:pic>
        <p:nvPicPr>
          <p:cNvPr id="272" name="Google Shape;272;p30"/>
          <p:cNvPicPr preferRelativeResize="0"/>
          <p:nvPr/>
        </p:nvPicPr>
        <p:blipFill>
          <a:blip r:embed="rId8">
            <a:alphaModFix/>
          </a:blip>
          <a:stretch>
            <a:fillRect/>
          </a:stretch>
        </p:blipFill>
        <p:spPr>
          <a:xfrm>
            <a:off x="8081828" y="1690190"/>
            <a:ext cx="895874" cy="777084"/>
          </a:xfrm>
          <a:prstGeom prst="rect">
            <a:avLst/>
          </a:prstGeom>
          <a:noFill/>
          <a:ln>
            <a:noFill/>
          </a:ln>
        </p:spPr>
      </p:pic>
      <p:pic>
        <p:nvPicPr>
          <p:cNvPr id="273" name="Google Shape;273;p30"/>
          <p:cNvPicPr preferRelativeResize="0"/>
          <p:nvPr/>
        </p:nvPicPr>
        <p:blipFill>
          <a:blip r:embed="rId9">
            <a:alphaModFix/>
          </a:blip>
          <a:stretch>
            <a:fillRect/>
          </a:stretch>
        </p:blipFill>
        <p:spPr>
          <a:xfrm>
            <a:off x="6442272" y="1188413"/>
            <a:ext cx="2701730" cy="386700"/>
          </a:xfrm>
          <a:prstGeom prst="rect">
            <a:avLst/>
          </a:prstGeom>
          <a:noFill/>
          <a:ln>
            <a:noFill/>
          </a:ln>
        </p:spPr>
      </p:pic>
      <p:pic>
        <p:nvPicPr>
          <p:cNvPr id="274" name="Google Shape;274;p30"/>
          <p:cNvPicPr preferRelativeResize="0"/>
          <p:nvPr/>
        </p:nvPicPr>
        <p:blipFill>
          <a:blip r:embed="rId10">
            <a:alphaModFix/>
          </a:blip>
          <a:stretch>
            <a:fillRect/>
          </a:stretch>
        </p:blipFill>
        <p:spPr>
          <a:xfrm>
            <a:off x="7257725" y="3497612"/>
            <a:ext cx="1655751" cy="823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1"/>
          <p:cNvSpPr txBox="1"/>
          <p:nvPr>
            <p:ph type="title"/>
          </p:nvPr>
        </p:nvSpPr>
        <p:spPr>
          <a:xfrm>
            <a:off x="1425525" y="769900"/>
            <a:ext cx="6134700" cy="4291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팀빌딩 (청소기로봇)</a:t>
            </a:r>
            <a:endParaRPr sz="1200"/>
          </a:p>
          <a:p>
            <a:pPr indent="-304800" lvl="0" marL="457200" rtl="0" algn="l">
              <a:lnSpc>
                <a:spcPct val="115000"/>
              </a:lnSpc>
              <a:spcBef>
                <a:spcPts val="0"/>
              </a:spcBef>
              <a:spcAft>
                <a:spcPts val="0"/>
              </a:spcAft>
              <a:buSzPts val="1200"/>
              <a:buAutoNum type="arabicPeriod"/>
            </a:pPr>
            <a:r>
              <a:rPr lang="en" sz="1200"/>
              <a:t>계획수립 (발렛파킹로봇)</a:t>
            </a:r>
            <a:endParaRPr sz="1200"/>
          </a:p>
          <a:p>
            <a:pPr indent="-304800" lvl="0" marL="457200" rtl="0" algn="l">
              <a:lnSpc>
                <a:spcPct val="115000"/>
              </a:lnSpc>
              <a:spcBef>
                <a:spcPts val="0"/>
              </a:spcBef>
              <a:spcAft>
                <a:spcPts val="0"/>
              </a:spcAft>
              <a:buSzPts val="1200"/>
              <a:buAutoNum type="arabicPeriod"/>
            </a:pPr>
            <a:r>
              <a:rPr lang="en" sz="1200"/>
              <a:t>요구사항 정의서, 테스트 시나리오</a:t>
            </a:r>
            <a:endParaRPr sz="1200"/>
          </a:p>
          <a:p>
            <a:pPr indent="-304800" lvl="0" marL="457200" rtl="0" algn="l">
              <a:lnSpc>
                <a:spcPct val="115000"/>
              </a:lnSpc>
              <a:spcBef>
                <a:spcPts val="0"/>
              </a:spcBef>
              <a:spcAft>
                <a:spcPts val="0"/>
              </a:spcAft>
              <a:buSzPts val="1200"/>
              <a:buAutoNum type="arabicPeriod"/>
            </a:pPr>
            <a:r>
              <a:rPr lang="en" sz="1200"/>
              <a:t>시스템 설계 및 Pseudo Code</a:t>
            </a:r>
            <a:br>
              <a:rPr lang="en" sz="1200"/>
            </a:br>
            <a:endParaRPr sz="1200"/>
          </a:p>
          <a:p>
            <a:pPr indent="-304800" lvl="0" marL="457200" rtl="0" algn="l">
              <a:lnSpc>
                <a:spcPct val="115000"/>
              </a:lnSpc>
              <a:spcBef>
                <a:spcPts val="0"/>
              </a:spcBef>
              <a:spcAft>
                <a:spcPts val="0"/>
              </a:spcAft>
              <a:buSzPts val="1200"/>
              <a:buAutoNum type="arabicPeriod"/>
            </a:pPr>
            <a:r>
              <a:rPr lang="en" sz="1200"/>
              <a:t>시스템 설계 및 Pseudo Code</a:t>
            </a:r>
            <a:endParaRPr sz="1200"/>
          </a:p>
          <a:p>
            <a:pPr indent="-304800" lvl="0" marL="457200" rtl="0" algn="l">
              <a:lnSpc>
                <a:spcPct val="115000"/>
              </a:lnSpc>
              <a:spcBef>
                <a:spcPts val="0"/>
              </a:spcBef>
              <a:spcAft>
                <a:spcPts val="0"/>
              </a:spcAft>
              <a:buSzPts val="1200"/>
              <a:buAutoNum type="arabicPeriod"/>
            </a:pPr>
            <a:r>
              <a:rPr lang="en" sz="1200"/>
              <a:t>단위 시스템 개발 1 - 주차장 Mapping, 서버 Visualization, 주차선 인식</a:t>
            </a:r>
            <a:endParaRPr sz="1200"/>
          </a:p>
          <a:p>
            <a:pPr indent="-304800" lvl="0" marL="457200" rtl="0" algn="l">
              <a:lnSpc>
                <a:spcPct val="115000"/>
              </a:lnSpc>
              <a:spcBef>
                <a:spcPts val="0"/>
              </a:spcBef>
              <a:spcAft>
                <a:spcPts val="0"/>
              </a:spcAft>
              <a:buSzPts val="1200"/>
              <a:buAutoNum type="arabicPeriod"/>
            </a:pPr>
            <a:r>
              <a:rPr lang="en" sz="1200"/>
              <a:t>단위 시스템 개발 2 </a:t>
            </a:r>
            <a:endParaRPr sz="1200"/>
          </a:p>
          <a:p>
            <a:pPr indent="-304800" lvl="0" marL="457200" rtl="0" algn="l">
              <a:lnSpc>
                <a:spcPct val="115000"/>
              </a:lnSpc>
              <a:spcBef>
                <a:spcPts val="0"/>
              </a:spcBef>
              <a:spcAft>
                <a:spcPts val="0"/>
              </a:spcAft>
              <a:buSzPts val="1200"/>
              <a:buAutoNum type="arabicPeriod"/>
            </a:pPr>
            <a:r>
              <a:rPr b="1" lang="en" sz="1200"/>
              <a:t>단위 시스템 개발 3 (중간고사) - </a:t>
            </a:r>
            <a:r>
              <a:rPr b="1" lang="en" sz="1200"/>
              <a:t>주차칸 인식</a:t>
            </a:r>
            <a:endParaRPr b="1" sz="1200"/>
          </a:p>
          <a:p>
            <a:pPr indent="-304800" lvl="0" marL="457200" rtl="0" algn="l">
              <a:lnSpc>
                <a:spcPct val="115000"/>
              </a:lnSpc>
              <a:spcBef>
                <a:spcPts val="0"/>
              </a:spcBef>
              <a:spcAft>
                <a:spcPts val="0"/>
              </a:spcAft>
              <a:buSzPts val="1200"/>
              <a:buAutoNum type="arabicPeriod"/>
            </a:pPr>
            <a:r>
              <a:rPr lang="en" sz="1200"/>
              <a:t>단위 시스템 개발 4 -객</a:t>
            </a:r>
            <a:r>
              <a:rPr lang="en" sz="1200"/>
              <a:t>체인식,주차경로추정</a:t>
            </a:r>
            <a:br>
              <a:rPr lang="en" sz="1200"/>
            </a:br>
            <a:endParaRPr sz="1200"/>
          </a:p>
          <a:p>
            <a:pPr indent="-304800" lvl="0" marL="457200" rtl="0" algn="l">
              <a:lnSpc>
                <a:spcPct val="115000"/>
              </a:lnSpc>
              <a:spcBef>
                <a:spcPts val="0"/>
              </a:spcBef>
              <a:spcAft>
                <a:spcPts val="0"/>
              </a:spcAft>
              <a:buSzPts val="1200"/>
              <a:buAutoNum type="arabicPeriod"/>
            </a:pPr>
            <a:r>
              <a:rPr lang="en" sz="1200"/>
              <a:t>단위 시스템 테스트</a:t>
            </a:r>
            <a:endParaRPr sz="1200"/>
          </a:p>
          <a:p>
            <a:pPr indent="-304800" lvl="0" marL="457200" rtl="0" algn="l">
              <a:lnSpc>
                <a:spcPct val="115000"/>
              </a:lnSpc>
              <a:spcBef>
                <a:spcPts val="0"/>
              </a:spcBef>
              <a:spcAft>
                <a:spcPts val="0"/>
              </a:spcAft>
              <a:buSzPts val="1200"/>
              <a:buAutoNum type="arabicPeriod"/>
            </a:pPr>
            <a:r>
              <a:rPr lang="en" sz="1200"/>
              <a:t>시스템 통합 - </a:t>
            </a:r>
            <a:r>
              <a:rPr lang="en" sz="1200"/>
              <a:t>비전통합</a:t>
            </a:r>
            <a:endParaRPr sz="1200"/>
          </a:p>
          <a:p>
            <a:pPr indent="-304800" lvl="0" marL="457200" rtl="0" algn="l">
              <a:lnSpc>
                <a:spcPct val="115000"/>
              </a:lnSpc>
              <a:spcBef>
                <a:spcPts val="0"/>
              </a:spcBef>
              <a:spcAft>
                <a:spcPts val="0"/>
              </a:spcAft>
              <a:buSzPts val="1200"/>
              <a:buAutoNum type="arabicPeriod"/>
            </a:pPr>
            <a:r>
              <a:rPr lang="en" sz="1200"/>
              <a:t>시스템 통합 - ROS 통합</a:t>
            </a:r>
            <a:endParaRPr sz="1200"/>
          </a:p>
          <a:p>
            <a:pPr indent="-304800" lvl="0" marL="457200" rtl="0" algn="l">
              <a:lnSpc>
                <a:spcPct val="115000"/>
              </a:lnSpc>
              <a:spcBef>
                <a:spcPts val="0"/>
              </a:spcBef>
              <a:spcAft>
                <a:spcPts val="0"/>
              </a:spcAft>
              <a:buSzPts val="1200"/>
              <a:buAutoNum type="arabicPeriod"/>
            </a:pPr>
            <a:r>
              <a:rPr lang="en" sz="1200"/>
              <a:t>시스템 통합 - </a:t>
            </a:r>
            <a:r>
              <a:rPr lang="en" sz="1200"/>
              <a:t>서비스통합</a:t>
            </a:r>
            <a:br>
              <a:rPr lang="en" sz="1200"/>
            </a:br>
            <a:endParaRPr sz="1200"/>
          </a:p>
          <a:p>
            <a:pPr indent="-304800" lvl="0" marL="457200" rtl="0" algn="l">
              <a:lnSpc>
                <a:spcPct val="115000"/>
              </a:lnSpc>
              <a:spcBef>
                <a:spcPts val="0"/>
              </a:spcBef>
              <a:spcAft>
                <a:spcPts val="0"/>
              </a:spcAft>
              <a:buSzPts val="1200"/>
              <a:buAutoNum type="arabicPeriod"/>
            </a:pPr>
            <a:r>
              <a:rPr lang="en" sz="1200"/>
              <a:t>테스트 및 보고서</a:t>
            </a:r>
            <a:endParaRPr sz="1200"/>
          </a:p>
          <a:p>
            <a:pPr indent="-304800" lvl="0" marL="457200" rtl="0" algn="l">
              <a:lnSpc>
                <a:spcPct val="115000"/>
              </a:lnSpc>
              <a:spcBef>
                <a:spcPts val="0"/>
              </a:spcBef>
              <a:spcAft>
                <a:spcPts val="0"/>
              </a:spcAft>
              <a:buSzPts val="1200"/>
              <a:buAutoNum type="arabicPeriod"/>
            </a:pPr>
            <a:r>
              <a:rPr lang="en" sz="1200"/>
              <a:t>테스트 및 보고서</a:t>
            </a:r>
            <a:endParaRPr sz="1200"/>
          </a:p>
          <a:p>
            <a:pPr indent="-304800" lvl="0" marL="457200" rtl="0" algn="l">
              <a:lnSpc>
                <a:spcPct val="115000"/>
              </a:lnSpc>
              <a:spcBef>
                <a:spcPts val="0"/>
              </a:spcBef>
              <a:spcAft>
                <a:spcPts val="0"/>
              </a:spcAft>
              <a:buSzPts val="1200"/>
              <a:buAutoNum type="arabicPeriod"/>
            </a:pPr>
            <a:r>
              <a:rPr b="1" lang="en" sz="1200"/>
              <a:t>테스트 및 보고서 (기말고사) </a:t>
            </a:r>
            <a:endParaRPr b="1" sz="1200"/>
          </a:p>
        </p:txBody>
      </p:sp>
      <p:pic>
        <p:nvPicPr>
          <p:cNvPr id="280" name="Google Shape;280;p31"/>
          <p:cNvPicPr preferRelativeResize="0"/>
          <p:nvPr/>
        </p:nvPicPr>
        <p:blipFill>
          <a:blip r:embed="rId4">
            <a:alphaModFix/>
          </a:blip>
          <a:stretch>
            <a:fillRect/>
          </a:stretch>
        </p:blipFill>
        <p:spPr>
          <a:xfrm>
            <a:off x="7463950" y="3844825"/>
            <a:ext cx="1600750" cy="1216575"/>
          </a:xfrm>
          <a:prstGeom prst="rect">
            <a:avLst/>
          </a:prstGeom>
          <a:noFill/>
          <a:ln>
            <a:noFill/>
          </a:ln>
        </p:spPr>
      </p:pic>
      <p:sp>
        <p:nvSpPr>
          <p:cNvPr id="281" name="Google Shape;281;p31"/>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개발 자원</a:t>
            </a:r>
            <a:endParaRPr sz="2000"/>
          </a:p>
        </p:txBody>
      </p:sp>
      <p:sp>
        <p:nvSpPr>
          <p:cNvPr id="282" name="Google Shape;282;p31"/>
          <p:cNvSpPr txBox="1"/>
          <p:nvPr>
            <p:ph type="title"/>
          </p:nvPr>
        </p:nvSpPr>
        <p:spPr>
          <a:xfrm>
            <a:off x="326350" y="769900"/>
            <a:ext cx="6134700" cy="429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9월</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rPr lang="en" sz="1200"/>
              <a:t>10월</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rPr lang="en" sz="1200"/>
              <a:t>11월</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rPr lang="en" sz="1200"/>
              <a:t>12월</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목차</a:t>
            </a:r>
            <a:endParaRPr sz="2000"/>
          </a:p>
        </p:txBody>
      </p:sp>
      <p:sp>
        <p:nvSpPr>
          <p:cNvPr id="63" name="Google Shape;63;p14"/>
          <p:cNvSpPr txBox="1"/>
          <p:nvPr>
            <p:ph idx="1" type="body"/>
          </p:nvPr>
        </p:nvSpPr>
        <p:spPr>
          <a:xfrm>
            <a:off x="1024650" y="968834"/>
            <a:ext cx="33885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팀소개</a:t>
            </a:r>
            <a:br>
              <a:rPr lang="en"/>
            </a:br>
            <a:r>
              <a:rPr lang="en"/>
              <a:t>요구사항 분석</a:t>
            </a:r>
            <a:endParaRPr/>
          </a:p>
          <a:p>
            <a:pPr indent="0" lvl="0" marL="0" rtl="0" algn="l">
              <a:spcBef>
                <a:spcPts val="1600"/>
              </a:spcBef>
              <a:spcAft>
                <a:spcPts val="0"/>
              </a:spcAft>
              <a:buNone/>
            </a:pPr>
            <a:r>
              <a:rPr lang="en"/>
              <a:t>전동차 &amp; 구조물</a:t>
            </a:r>
            <a:br>
              <a:rPr lang="en"/>
            </a:br>
            <a:r>
              <a:rPr lang="en"/>
              <a:t>조향각&amp;속도 계산기</a:t>
            </a:r>
            <a:endParaRPr/>
          </a:p>
          <a:p>
            <a:pPr indent="0" lvl="0" marL="0" rtl="0" algn="l">
              <a:spcBef>
                <a:spcPts val="1600"/>
              </a:spcBef>
              <a:spcAft>
                <a:spcPts val="0"/>
              </a:spcAft>
              <a:buNone/>
            </a:pPr>
            <a:r>
              <a:rPr lang="en"/>
              <a:t>주차장 Mapping</a:t>
            </a:r>
            <a:br>
              <a:rPr lang="en"/>
            </a:br>
            <a:r>
              <a:rPr lang="en"/>
              <a:t>서버 Visualization</a:t>
            </a:r>
            <a:endParaRPr/>
          </a:p>
          <a:p>
            <a:pPr indent="0" lvl="0" marL="0" rtl="0" algn="l">
              <a:spcBef>
                <a:spcPts val="1600"/>
              </a:spcBef>
              <a:spcAft>
                <a:spcPts val="0"/>
              </a:spcAft>
              <a:buNone/>
            </a:pPr>
            <a:r>
              <a:rPr lang="en"/>
              <a:t>AVM</a:t>
            </a:r>
            <a:br>
              <a:rPr lang="en"/>
            </a:br>
            <a:r>
              <a:rPr lang="en"/>
              <a:t>객체인식</a:t>
            </a:r>
            <a:br>
              <a:rPr lang="en"/>
            </a:br>
            <a:r>
              <a:rPr lang="en"/>
              <a:t>주차선인식</a:t>
            </a:r>
            <a:br>
              <a:rPr lang="en"/>
            </a:br>
            <a:r>
              <a:rPr lang="en"/>
              <a:t>주차칸인식</a:t>
            </a:r>
            <a:br>
              <a:rPr lang="en"/>
            </a:br>
            <a:r>
              <a:rPr lang="en"/>
              <a:t>주차칸결정</a:t>
            </a:r>
            <a:br>
              <a:rPr lang="en"/>
            </a:br>
            <a:r>
              <a:rPr lang="en"/>
              <a:t>주차경로추정</a:t>
            </a:r>
            <a:endParaRPr/>
          </a:p>
          <a:p>
            <a:pPr indent="0" lvl="0" marL="0" rtl="0" algn="l">
              <a:spcBef>
                <a:spcPts val="1600"/>
              </a:spcBef>
              <a:spcAft>
                <a:spcPts val="0"/>
              </a:spcAft>
              <a:buNone/>
            </a:pPr>
            <a:br>
              <a:rPr lang="en"/>
            </a:br>
            <a:endParaRPr/>
          </a:p>
          <a:p>
            <a:pPr indent="0" lvl="0" marL="0" rtl="0" algn="l">
              <a:spcBef>
                <a:spcPts val="1600"/>
              </a:spcBef>
              <a:spcAft>
                <a:spcPts val="1600"/>
              </a:spcAft>
              <a:buNone/>
            </a:pPr>
            <a:r>
              <a:t/>
            </a:r>
            <a:endParaRPr/>
          </a:p>
        </p:txBody>
      </p:sp>
      <p:sp>
        <p:nvSpPr>
          <p:cNvPr id="64" name="Google Shape;64;p14"/>
          <p:cNvSpPr/>
          <p:nvPr/>
        </p:nvSpPr>
        <p:spPr>
          <a:xfrm>
            <a:off x="444400" y="1018399"/>
            <a:ext cx="499200" cy="542100"/>
          </a:xfrm>
          <a:prstGeom prst="rect">
            <a:avLst/>
          </a:prstGeom>
          <a:solidFill>
            <a:srgbClr val="B21B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1-1</a:t>
            </a:r>
            <a:br>
              <a:rPr lang="en">
                <a:solidFill>
                  <a:srgbClr val="FFFFFF"/>
                </a:solidFill>
              </a:rPr>
            </a:br>
            <a:r>
              <a:rPr lang="en">
                <a:solidFill>
                  <a:srgbClr val="FFFFFF"/>
                </a:solidFill>
              </a:rPr>
              <a:t>1-2</a:t>
            </a:r>
            <a:endParaRPr>
              <a:solidFill>
                <a:srgbClr val="FFFFFF"/>
              </a:solidFill>
            </a:endParaRPr>
          </a:p>
        </p:txBody>
      </p:sp>
      <p:sp>
        <p:nvSpPr>
          <p:cNvPr id="65" name="Google Shape;65;p14"/>
          <p:cNvSpPr/>
          <p:nvPr/>
        </p:nvSpPr>
        <p:spPr>
          <a:xfrm>
            <a:off x="444400" y="1704025"/>
            <a:ext cx="499200" cy="542100"/>
          </a:xfrm>
          <a:prstGeom prst="rect">
            <a:avLst/>
          </a:prstGeom>
          <a:solidFill>
            <a:srgbClr val="B21B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2-1</a:t>
            </a:r>
            <a:endParaRPr>
              <a:solidFill>
                <a:srgbClr val="FFFFFF"/>
              </a:solidFill>
            </a:endParaRPr>
          </a:p>
          <a:p>
            <a:pPr indent="0" lvl="0" marL="0" rtl="0" algn="l">
              <a:spcBef>
                <a:spcPts val="0"/>
              </a:spcBef>
              <a:spcAft>
                <a:spcPts val="0"/>
              </a:spcAft>
              <a:buNone/>
            </a:pPr>
            <a:r>
              <a:rPr lang="en">
                <a:solidFill>
                  <a:srgbClr val="FFFFFF"/>
                </a:solidFill>
              </a:rPr>
              <a:t>2-2</a:t>
            </a:r>
            <a:endParaRPr>
              <a:solidFill>
                <a:srgbClr val="FFFFFF"/>
              </a:solidFill>
            </a:endParaRPr>
          </a:p>
        </p:txBody>
      </p:sp>
      <p:sp>
        <p:nvSpPr>
          <p:cNvPr id="66" name="Google Shape;66;p14"/>
          <p:cNvSpPr/>
          <p:nvPr/>
        </p:nvSpPr>
        <p:spPr>
          <a:xfrm>
            <a:off x="452725" y="3099027"/>
            <a:ext cx="499200" cy="1506600"/>
          </a:xfrm>
          <a:prstGeom prst="rect">
            <a:avLst/>
          </a:prstGeom>
          <a:solidFill>
            <a:srgbClr val="B21B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3-1</a:t>
            </a:r>
            <a:endParaRPr>
              <a:solidFill>
                <a:srgbClr val="FFFFFF"/>
              </a:solidFill>
            </a:endParaRPr>
          </a:p>
          <a:p>
            <a:pPr indent="0" lvl="0" marL="0" rtl="0" algn="l">
              <a:spcBef>
                <a:spcPts val="0"/>
              </a:spcBef>
              <a:spcAft>
                <a:spcPts val="0"/>
              </a:spcAft>
              <a:buNone/>
            </a:pPr>
            <a:r>
              <a:rPr lang="en">
                <a:solidFill>
                  <a:srgbClr val="FFFFFF"/>
                </a:solidFill>
              </a:rPr>
              <a:t>3-2</a:t>
            </a:r>
            <a:endParaRPr>
              <a:solidFill>
                <a:srgbClr val="FFFFFF"/>
              </a:solidFill>
            </a:endParaRPr>
          </a:p>
          <a:p>
            <a:pPr indent="0" lvl="0" marL="0" rtl="0" algn="l">
              <a:spcBef>
                <a:spcPts val="0"/>
              </a:spcBef>
              <a:spcAft>
                <a:spcPts val="0"/>
              </a:spcAft>
              <a:buNone/>
            </a:pPr>
            <a:r>
              <a:rPr lang="en">
                <a:solidFill>
                  <a:srgbClr val="FFFFFF"/>
                </a:solidFill>
              </a:rPr>
              <a:t>3-3</a:t>
            </a:r>
            <a:endParaRPr>
              <a:solidFill>
                <a:srgbClr val="FFFFFF"/>
              </a:solidFill>
            </a:endParaRPr>
          </a:p>
          <a:p>
            <a:pPr indent="0" lvl="0" marL="0" rtl="0" algn="l">
              <a:spcBef>
                <a:spcPts val="0"/>
              </a:spcBef>
              <a:spcAft>
                <a:spcPts val="0"/>
              </a:spcAft>
              <a:buNone/>
            </a:pPr>
            <a:r>
              <a:rPr lang="en">
                <a:solidFill>
                  <a:srgbClr val="FFFFFF"/>
                </a:solidFill>
              </a:rPr>
              <a:t>3-4</a:t>
            </a:r>
            <a:endParaRPr>
              <a:solidFill>
                <a:srgbClr val="FFFFFF"/>
              </a:solidFill>
            </a:endParaRPr>
          </a:p>
          <a:p>
            <a:pPr indent="0" lvl="0" marL="0" rtl="0" algn="l">
              <a:spcBef>
                <a:spcPts val="0"/>
              </a:spcBef>
              <a:spcAft>
                <a:spcPts val="0"/>
              </a:spcAft>
              <a:buNone/>
            </a:pPr>
            <a:r>
              <a:rPr lang="en">
                <a:solidFill>
                  <a:srgbClr val="FFFFFF"/>
                </a:solidFill>
              </a:rPr>
              <a:t>3-5</a:t>
            </a:r>
            <a:endParaRPr>
              <a:solidFill>
                <a:srgbClr val="FFFFFF"/>
              </a:solidFill>
            </a:endParaRPr>
          </a:p>
          <a:p>
            <a:pPr indent="0" lvl="0" marL="0" rtl="0" algn="l">
              <a:spcBef>
                <a:spcPts val="0"/>
              </a:spcBef>
              <a:spcAft>
                <a:spcPts val="0"/>
              </a:spcAft>
              <a:buNone/>
            </a:pPr>
            <a:r>
              <a:rPr lang="en">
                <a:solidFill>
                  <a:srgbClr val="FFFFFF"/>
                </a:solidFill>
              </a:rPr>
              <a:t>3-6</a:t>
            </a:r>
            <a:endParaRPr>
              <a:solidFill>
                <a:srgbClr val="FFFFFF"/>
              </a:solidFill>
            </a:endParaRPr>
          </a:p>
        </p:txBody>
      </p:sp>
      <p:sp>
        <p:nvSpPr>
          <p:cNvPr id="67" name="Google Shape;67;p14"/>
          <p:cNvSpPr txBox="1"/>
          <p:nvPr>
            <p:ph idx="1" type="body"/>
          </p:nvPr>
        </p:nvSpPr>
        <p:spPr>
          <a:xfrm>
            <a:off x="657000" y="392652"/>
            <a:ext cx="2258700" cy="34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                  </a:t>
            </a:r>
            <a:endParaRPr>
              <a:solidFill>
                <a:srgbClr val="FFFFFF"/>
              </a:solidFill>
            </a:endParaRPr>
          </a:p>
        </p:txBody>
      </p:sp>
      <p:sp>
        <p:nvSpPr>
          <p:cNvPr id="68" name="Google Shape;68;p14"/>
          <p:cNvSpPr/>
          <p:nvPr/>
        </p:nvSpPr>
        <p:spPr>
          <a:xfrm>
            <a:off x="444400" y="2390388"/>
            <a:ext cx="499200" cy="542100"/>
          </a:xfrm>
          <a:prstGeom prst="rect">
            <a:avLst/>
          </a:prstGeom>
          <a:solidFill>
            <a:srgbClr val="B21B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4-1</a:t>
            </a:r>
            <a:endParaRPr>
              <a:solidFill>
                <a:srgbClr val="FFFFFF"/>
              </a:solidFill>
            </a:endParaRPr>
          </a:p>
          <a:p>
            <a:pPr indent="0" lvl="0" marL="0" rtl="0" algn="l">
              <a:spcBef>
                <a:spcPts val="0"/>
              </a:spcBef>
              <a:spcAft>
                <a:spcPts val="0"/>
              </a:spcAft>
              <a:buNone/>
            </a:pPr>
            <a:r>
              <a:rPr lang="en">
                <a:solidFill>
                  <a:srgbClr val="FFFFFF"/>
                </a:solidFill>
              </a:rPr>
              <a:t>4-2</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2"/>
          <p:cNvSpPr txBox="1"/>
          <p:nvPr>
            <p:ph type="title"/>
          </p:nvPr>
        </p:nvSpPr>
        <p:spPr>
          <a:xfrm>
            <a:off x="4720050" y="719150"/>
            <a:ext cx="3918600" cy="4291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시스템소프트웨어</a:t>
            </a:r>
            <a:endParaRPr sz="1200"/>
          </a:p>
          <a:p>
            <a:pPr indent="-304800" lvl="1" marL="914400" rtl="0" algn="l">
              <a:lnSpc>
                <a:spcPct val="115000"/>
              </a:lnSpc>
              <a:spcBef>
                <a:spcPts val="0"/>
              </a:spcBef>
              <a:spcAft>
                <a:spcPts val="0"/>
              </a:spcAft>
              <a:buSzPts val="1200"/>
              <a:buAutoNum type="alphaLcPeriod"/>
            </a:pPr>
            <a:r>
              <a:rPr lang="en" sz="1200"/>
              <a:t>JetPack 4.2</a:t>
            </a:r>
            <a:endParaRPr sz="1200"/>
          </a:p>
          <a:p>
            <a:pPr indent="-304800" lvl="0" marL="457200" rtl="0" algn="l">
              <a:lnSpc>
                <a:spcPct val="115000"/>
              </a:lnSpc>
              <a:spcBef>
                <a:spcPts val="0"/>
              </a:spcBef>
              <a:spcAft>
                <a:spcPts val="0"/>
              </a:spcAft>
              <a:buSzPts val="1200"/>
              <a:buAutoNum type="arabicPeriod"/>
            </a:pPr>
            <a:r>
              <a:rPr lang="en" sz="1200"/>
              <a:t>미들웨어</a:t>
            </a:r>
            <a:endParaRPr sz="1200"/>
          </a:p>
          <a:p>
            <a:pPr indent="-304800" lvl="1" marL="914400" rtl="0" algn="l">
              <a:lnSpc>
                <a:spcPct val="115000"/>
              </a:lnSpc>
              <a:spcBef>
                <a:spcPts val="0"/>
              </a:spcBef>
              <a:spcAft>
                <a:spcPts val="0"/>
              </a:spcAft>
              <a:buSzPts val="1200"/>
              <a:buAutoNum type="alphaLcPeriod"/>
            </a:pPr>
            <a:r>
              <a:rPr lang="en" sz="1200"/>
              <a:t>PIP</a:t>
            </a:r>
            <a:endParaRPr sz="1200"/>
          </a:p>
          <a:p>
            <a:pPr indent="-304800" lvl="1" marL="914400" rtl="0" algn="l">
              <a:lnSpc>
                <a:spcPct val="115000"/>
              </a:lnSpc>
              <a:spcBef>
                <a:spcPts val="0"/>
              </a:spcBef>
              <a:spcAft>
                <a:spcPts val="0"/>
              </a:spcAft>
              <a:buSzPts val="1200"/>
              <a:buAutoNum type="alphaLcPeriod"/>
            </a:pPr>
            <a:r>
              <a:rPr lang="en" sz="1200"/>
              <a:t>virtualenv</a:t>
            </a:r>
            <a:endParaRPr sz="1200"/>
          </a:p>
          <a:p>
            <a:pPr indent="-304800" lvl="0" marL="457200" rtl="0" algn="l">
              <a:lnSpc>
                <a:spcPct val="115000"/>
              </a:lnSpc>
              <a:spcBef>
                <a:spcPts val="0"/>
              </a:spcBef>
              <a:spcAft>
                <a:spcPts val="0"/>
              </a:spcAft>
              <a:buSzPts val="1200"/>
              <a:buAutoNum type="arabicPeriod"/>
            </a:pPr>
            <a:r>
              <a:rPr lang="en" sz="1200"/>
              <a:t>프레임워크</a:t>
            </a:r>
            <a:endParaRPr sz="1200"/>
          </a:p>
          <a:p>
            <a:pPr indent="-304800" lvl="1" marL="914400" rtl="0" algn="l">
              <a:lnSpc>
                <a:spcPct val="115000"/>
              </a:lnSpc>
              <a:spcBef>
                <a:spcPts val="0"/>
              </a:spcBef>
              <a:spcAft>
                <a:spcPts val="0"/>
              </a:spcAft>
              <a:buSzPts val="1200"/>
              <a:buAutoNum type="alphaLcPeriod"/>
            </a:pPr>
            <a:r>
              <a:rPr lang="en" sz="1200"/>
              <a:t>ROS Melodic</a:t>
            </a:r>
            <a:endParaRPr sz="1200"/>
          </a:p>
          <a:p>
            <a:pPr indent="-304800" lvl="1" marL="914400" rtl="0" algn="l">
              <a:lnSpc>
                <a:spcPct val="115000"/>
              </a:lnSpc>
              <a:spcBef>
                <a:spcPts val="0"/>
              </a:spcBef>
              <a:spcAft>
                <a:spcPts val="0"/>
              </a:spcAft>
              <a:buSzPts val="1200"/>
              <a:buAutoNum type="alphaLcPeriod"/>
            </a:pPr>
            <a:r>
              <a:rPr lang="en" sz="1200"/>
              <a:t>OpenCV 3.4+</a:t>
            </a:r>
            <a:endParaRPr sz="1200"/>
          </a:p>
          <a:p>
            <a:pPr indent="-304800" lvl="1" marL="914400" rtl="0" algn="l">
              <a:lnSpc>
                <a:spcPct val="115000"/>
              </a:lnSpc>
              <a:spcBef>
                <a:spcPts val="0"/>
              </a:spcBef>
              <a:spcAft>
                <a:spcPts val="0"/>
              </a:spcAft>
              <a:buSzPts val="1200"/>
              <a:buAutoNum type="alphaLcPeriod"/>
            </a:pPr>
            <a:r>
              <a:rPr lang="en" sz="1200"/>
              <a:t>PyTorch 1.1?</a:t>
            </a:r>
            <a:endParaRPr sz="1200"/>
          </a:p>
          <a:p>
            <a:pPr indent="-304800" lvl="1" marL="914400" rtl="0" algn="l">
              <a:lnSpc>
                <a:spcPct val="115000"/>
              </a:lnSpc>
              <a:spcBef>
                <a:spcPts val="0"/>
              </a:spcBef>
              <a:spcAft>
                <a:spcPts val="0"/>
              </a:spcAft>
              <a:buSzPts val="1200"/>
              <a:buAutoNum type="alphaLcPeriod"/>
            </a:pPr>
            <a:r>
              <a:rPr lang="en" sz="1200"/>
              <a:t>TensorFlow 1.2?</a:t>
            </a:r>
            <a:endParaRPr sz="1200"/>
          </a:p>
          <a:p>
            <a:pPr indent="-304800" lvl="1" marL="914400" rtl="0" algn="l">
              <a:lnSpc>
                <a:spcPct val="115000"/>
              </a:lnSpc>
              <a:spcBef>
                <a:spcPts val="0"/>
              </a:spcBef>
              <a:spcAft>
                <a:spcPts val="0"/>
              </a:spcAft>
              <a:buSzPts val="1200"/>
              <a:buAutoNum type="alphaLcPeriod"/>
            </a:pPr>
            <a:r>
              <a:rPr lang="en" sz="1200"/>
              <a:t>Matlab ?</a:t>
            </a:r>
            <a:endParaRPr sz="1200"/>
          </a:p>
          <a:p>
            <a:pPr indent="-304800" lvl="0" marL="457200" rtl="0" algn="l">
              <a:lnSpc>
                <a:spcPct val="115000"/>
              </a:lnSpc>
              <a:spcBef>
                <a:spcPts val="0"/>
              </a:spcBef>
              <a:spcAft>
                <a:spcPts val="0"/>
              </a:spcAft>
              <a:buSzPts val="1200"/>
              <a:buAutoNum type="arabicPeriod"/>
            </a:pPr>
            <a:r>
              <a:rPr lang="en" sz="1200"/>
              <a:t>어플리케이션</a:t>
            </a:r>
            <a:endParaRPr sz="1200"/>
          </a:p>
          <a:p>
            <a:pPr indent="-304800" lvl="1" marL="914400" rtl="0" algn="l">
              <a:lnSpc>
                <a:spcPct val="115000"/>
              </a:lnSpc>
              <a:spcBef>
                <a:spcPts val="0"/>
              </a:spcBef>
              <a:spcAft>
                <a:spcPts val="0"/>
              </a:spcAft>
              <a:buSzPts val="1200"/>
              <a:buAutoNum type="alphaLcPeriod"/>
            </a:pPr>
            <a:r>
              <a:rPr lang="en" sz="1200"/>
              <a:t>libxcam_app</a:t>
            </a:r>
            <a:endParaRPr sz="1200"/>
          </a:p>
          <a:p>
            <a:pPr indent="-304800" lvl="1" marL="914400" rtl="0" algn="l">
              <a:lnSpc>
                <a:spcPct val="115000"/>
              </a:lnSpc>
              <a:spcBef>
                <a:spcPts val="0"/>
              </a:spcBef>
              <a:spcAft>
                <a:spcPts val="0"/>
              </a:spcAft>
              <a:buSzPts val="1200"/>
              <a:buAutoNum type="alphaLcPeriod"/>
            </a:pPr>
            <a:r>
              <a:rPr lang="en" sz="1200"/>
              <a:t>SurDes Camera Porting</a:t>
            </a:r>
            <a:endParaRPr sz="1200"/>
          </a:p>
          <a:p>
            <a:pPr indent="0" lvl="0" marL="0" rtl="0" algn="l">
              <a:lnSpc>
                <a:spcPct val="115000"/>
              </a:lnSpc>
              <a:spcBef>
                <a:spcPts val="1600"/>
              </a:spcBef>
              <a:spcAft>
                <a:spcPts val="1600"/>
              </a:spcAft>
              <a:buNone/>
            </a:pPr>
            <a:r>
              <a:t/>
            </a:r>
            <a:endParaRPr sz="1200"/>
          </a:p>
        </p:txBody>
      </p:sp>
      <p:pic>
        <p:nvPicPr>
          <p:cNvPr id="288" name="Google Shape;288;p32"/>
          <p:cNvPicPr preferRelativeResize="0"/>
          <p:nvPr/>
        </p:nvPicPr>
        <p:blipFill>
          <a:blip r:embed="rId4">
            <a:alphaModFix/>
          </a:blip>
          <a:stretch>
            <a:fillRect/>
          </a:stretch>
        </p:blipFill>
        <p:spPr>
          <a:xfrm>
            <a:off x="7816250" y="4101137"/>
            <a:ext cx="1131675" cy="860075"/>
          </a:xfrm>
          <a:prstGeom prst="rect">
            <a:avLst/>
          </a:prstGeom>
          <a:noFill/>
          <a:ln>
            <a:noFill/>
          </a:ln>
        </p:spPr>
      </p:pic>
      <p:sp>
        <p:nvSpPr>
          <p:cNvPr id="289" name="Google Shape;289;p32"/>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소요</a:t>
            </a:r>
            <a:endParaRPr sz="2000"/>
          </a:p>
        </p:txBody>
      </p:sp>
      <p:sp>
        <p:nvSpPr>
          <p:cNvPr id="290" name="Google Shape;290;p32"/>
          <p:cNvSpPr txBox="1"/>
          <p:nvPr>
            <p:ph type="title"/>
          </p:nvPr>
        </p:nvSpPr>
        <p:spPr>
          <a:xfrm>
            <a:off x="191300" y="719150"/>
            <a:ext cx="3918600" cy="419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소요물</a:t>
            </a:r>
            <a:endParaRPr sz="1200"/>
          </a:p>
          <a:p>
            <a:pPr indent="-304800" lvl="0" marL="457200" rtl="0" algn="l">
              <a:lnSpc>
                <a:spcPct val="115000"/>
              </a:lnSpc>
              <a:spcBef>
                <a:spcPts val="1600"/>
              </a:spcBef>
              <a:spcAft>
                <a:spcPts val="0"/>
              </a:spcAft>
              <a:buSzPts val="1200"/>
              <a:buAutoNum type="arabicPeriod"/>
            </a:pPr>
            <a:r>
              <a:rPr lang="en" sz="1200"/>
              <a:t>차체</a:t>
            </a:r>
            <a:endParaRPr sz="1200"/>
          </a:p>
          <a:p>
            <a:pPr indent="-304800" lvl="1" marL="914400" rtl="0" algn="l">
              <a:lnSpc>
                <a:spcPct val="115000"/>
              </a:lnSpc>
              <a:spcBef>
                <a:spcPts val="0"/>
              </a:spcBef>
              <a:spcAft>
                <a:spcPts val="0"/>
              </a:spcAft>
              <a:buSzPts val="1200"/>
              <a:buAutoNum type="alphaLcPeriod"/>
            </a:pPr>
            <a:r>
              <a:rPr lang="en" sz="1200"/>
              <a:t>유아용 전동차 x 1</a:t>
            </a:r>
            <a:endParaRPr sz="1200"/>
          </a:p>
          <a:p>
            <a:pPr indent="-304800" lvl="0" marL="457200" rtl="0" algn="l">
              <a:lnSpc>
                <a:spcPct val="115000"/>
              </a:lnSpc>
              <a:spcBef>
                <a:spcPts val="0"/>
              </a:spcBef>
              <a:spcAft>
                <a:spcPts val="0"/>
              </a:spcAft>
              <a:buSzPts val="1200"/>
              <a:buAutoNum type="arabicPeriod"/>
            </a:pPr>
            <a:r>
              <a:rPr lang="en" sz="1200"/>
              <a:t>구조물</a:t>
            </a:r>
            <a:endParaRPr sz="1200"/>
          </a:p>
          <a:p>
            <a:pPr indent="-304800" lvl="1" marL="914400" rtl="0" algn="l">
              <a:lnSpc>
                <a:spcPct val="115000"/>
              </a:lnSpc>
              <a:spcBef>
                <a:spcPts val="0"/>
              </a:spcBef>
              <a:spcAft>
                <a:spcPts val="0"/>
              </a:spcAft>
              <a:buSzPts val="1200"/>
              <a:buAutoNum type="alphaLcPeriod"/>
            </a:pPr>
            <a:r>
              <a:rPr lang="en" sz="1200"/>
              <a:t>신축 선반 x 1</a:t>
            </a:r>
            <a:endParaRPr sz="1200"/>
          </a:p>
          <a:p>
            <a:pPr indent="-304800" lvl="1" marL="914400" rtl="0" algn="l">
              <a:lnSpc>
                <a:spcPct val="115000"/>
              </a:lnSpc>
              <a:spcBef>
                <a:spcPts val="0"/>
              </a:spcBef>
              <a:spcAft>
                <a:spcPts val="0"/>
              </a:spcAft>
              <a:buSzPts val="1200"/>
              <a:buAutoNum type="alphaLcPeriod"/>
            </a:pPr>
            <a:r>
              <a:rPr lang="en" sz="1200"/>
              <a:t>삼각대 x 1</a:t>
            </a:r>
            <a:endParaRPr sz="1200"/>
          </a:p>
          <a:p>
            <a:pPr indent="-304800" lvl="1" marL="914400" rtl="0" algn="l">
              <a:lnSpc>
                <a:spcPct val="115000"/>
              </a:lnSpc>
              <a:spcBef>
                <a:spcPts val="0"/>
              </a:spcBef>
              <a:spcAft>
                <a:spcPts val="0"/>
              </a:spcAft>
              <a:buSzPts val="1200"/>
              <a:buAutoNum type="alphaLcPeriod"/>
            </a:pPr>
            <a:r>
              <a:rPr lang="en" sz="1200"/>
              <a:t>설치 잡자재</a:t>
            </a:r>
            <a:endParaRPr sz="1200"/>
          </a:p>
          <a:p>
            <a:pPr indent="-304800" lvl="0" marL="457200" rtl="0" algn="l">
              <a:lnSpc>
                <a:spcPct val="115000"/>
              </a:lnSpc>
              <a:spcBef>
                <a:spcPts val="0"/>
              </a:spcBef>
              <a:spcAft>
                <a:spcPts val="0"/>
              </a:spcAft>
              <a:buSzPts val="1200"/>
              <a:buAutoNum type="arabicPeriod"/>
            </a:pPr>
            <a:r>
              <a:rPr lang="en" sz="1200"/>
              <a:t>보드</a:t>
            </a:r>
            <a:endParaRPr sz="1200"/>
          </a:p>
          <a:p>
            <a:pPr indent="-304800" lvl="1" marL="914400" rtl="0" algn="l">
              <a:lnSpc>
                <a:spcPct val="115000"/>
              </a:lnSpc>
              <a:spcBef>
                <a:spcPts val="0"/>
              </a:spcBef>
              <a:spcAft>
                <a:spcPts val="0"/>
              </a:spcAft>
              <a:buSzPts val="1200"/>
              <a:buAutoNum type="alphaLcPeriod"/>
            </a:pPr>
            <a:r>
              <a:rPr lang="en" sz="1200"/>
              <a:t>NVIDIA Jetson Xavier x 1</a:t>
            </a:r>
            <a:endParaRPr sz="1200"/>
          </a:p>
          <a:p>
            <a:pPr indent="-304800" lvl="1" marL="914400" rtl="0" algn="l">
              <a:lnSpc>
                <a:spcPct val="115000"/>
              </a:lnSpc>
              <a:spcBef>
                <a:spcPts val="0"/>
              </a:spcBef>
              <a:spcAft>
                <a:spcPts val="0"/>
              </a:spcAft>
              <a:buSzPts val="1200"/>
              <a:buAutoNum type="alphaLcPeriod"/>
            </a:pPr>
            <a:r>
              <a:rPr lang="en" sz="1200"/>
              <a:t>SD Card 128Gb+ x 3</a:t>
            </a:r>
            <a:endParaRPr sz="1200"/>
          </a:p>
          <a:p>
            <a:pPr indent="-304800" lvl="1" marL="914400" rtl="0" algn="l">
              <a:lnSpc>
                <a:spcPct val="115000"/>
              </a:lnSpc>
              <a:spcBef>
                <a:spcPts val="0"/>
              </a:spcBef>
              <a:spcAft>
                <a:spcPts val="0"/>
              </a:spcAft>
              <a:buSzPts val="1200"/>
              <a:buAutoNum type="alphaLcPeriod"/>
            </a:pPr>
            <a:r>
              <a:rPr lang="en" sz="1200"/>
              <a:t>USB C-A Cable</a:t>
            </a:r>
            <a:endParaRPr sz="1200"/>
          </a:p>
          <a:p>
            <a:pPr indent="-304800" lvl="0" marL="457200" rtl="0" algn="l">
              <a:lnSpc>
                <a:spcPct val="115000"/>
              </a:lnSpc>
              <a:spcBef>
                <a:spcPts val="0"/>
              </a:spcBef>
              <a:spcAft>
                <a:spcPts val="0"/>
              </a:spcAft>
              <a:buSzPts val="1200"/>
              <a:buAutoNum type="arabicPeriod"/>
            </a:pPr>
            <a:r>
              <a:rPr lang="en" sz="1200"/>
              <a:t>하드웨어</a:t>
            </a:r>
            <a:endParaRPr sz="1200"/>
          </a:p>
          <a:p>
            <a:pPr indent="-304800" lvl="1" marL="914400" rtl="0" algn="l">
              <a:lnSpc>
                <a:spcPct val="115000"/>
              </a:lnSpc>
              <a:spcBef>
                <a:spcPts val="0"/>
              </a:spcBef>
              <a:spcAft>
                <a:spcPts val="0"/>
              </a:spcAft>
              <a:buSzPts val="1200"/>
              <a:buAutoNum type="alphaLcPeriod"/>
            </a:pPr>
            <a:r>
              <a:rPr lang="en" sz="1200"/>
              <a:t>12V 배터리, 충전기</a:t>
            </a:r>
            <a:endParaRPr sz="1200"/>
          </a:p>
          <a:p>
            <a:pPr indent="-304800" lvl="1" marL="914400" rtl="0" algn="l">
              <a:lnSpc>
                <a:spcPct val="115000"/>
              </a:lnSpc>
              <a:spcBef>
                <a:spcPts val="0"/>
              </a:spcBef>
              <a:spcAft>
                <a:spcPts val="0"/>
              </a:spcAft>
              <a:buSzPts val="1200"/>
              <a:buAutoNum type="alphaLcPeriod"/>
            </a:pPr>
            <a:r>
              <a:rPr lang="en" sz="1200"/>
              <a:t>4-CH Camera : AVM</a:t>
            </a:r>
            <a:endParaRPr sz="1200"/>
          </a:p>
          <a:p>
            <a:pPr indent="-304800" lvl="1" marL="914400" rtl="0" algn="l">
              <a:lnSpc>
                <a:spcPct val="115000"/>
              </a:lnSpc>
              <a:spcBef>
                <a:spcPts val="0"/>
              </a:spcBef>
              <a:spcAft>
                <a:spcPts val="0"/>
              </a:spcAft>
              <a:buSzPts val="1200"/>
              <a:buAutoNum type="alphaLcPeriod"/>
            </a:pPr>
            <a:r>
              <a:rPr lang="en" sz="1200"/>
              <a:t>GPS : Localization</a:t>
            </a:r>
            <a:endParaRPr sz="1200"/>
          </a:p>
          <a:p>
            <a:pPr indent="-304800" lvl="0" marL="457200" rtl="0" algn="l">
              <a:lnSpc>
                <a:spcPct val="115000"/>
              </a:lnSpc>
              <a:spcBef>
                <a:spcPts val="0"/>
              </a:spcBef>
              <a:spcAft>
                <a:spcPts val="0"/>
              </a:spcAft>
              <a:buSzPts val="1200"/>
              <a:buAutoNum type="arabicPeriod"/>
            </a:pPr>
            <a:r>
              <a:rPr lang="en" sz="1200"/>
              <a:t>개발환경</a:t>
            </a:r>
            <a:endParaRPr sz="1200"/>
          </a:p>
          <a:p>
            <a:pPr indent="-304800" lvl="1" marL="914400" rtl="0" algn="l">
              <a:lnSpc>
                <a:spcPct val="115000"/>
              </a:lnSpc>
              <a:spcBef>
                <a:spcPts val="0"/>
              </a:spcBef>
              <a:spcAft>
                <a:spcPts val="0"/>
              </a:spcAft>
              <a:buSzPts val="1200"/>
              <a:buAutoNum type="alphaLcPeriod"/>
            </a:pPr>
            <a:r>
              <a:rPr lang="en" sz="1200"/>
              <a:t>GPU 서버 → 외부공개 IP</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팀 소개</a:t>
            </a:r>
            <a:endParaRPr sz="2000"/>
          </a:p>
        </p:txBody>
      </p:sp>
      <p:pic>
        <p:nvPicPr>
          <p:cNvPr id="74" name="Google Shape;74;p15"/>
          <p:cNvPicPr preferRelativeResize="0"/>
          <p:nvPr/>
        </p:nvPicPr>
        <p:blipFill rotWithShape="1">
          <a:blip r:embed="rId4">
            <a:alphaModFix/>
          </a:blip>
          <a:srcRect b="0" l="0" r="0" t="0"/>
          <a:stretch/>
        </p:blipFill>
        <p:spPr>
          <a:xfrm>
            <a:off x="737275" y="3013475"/>
            <a:ext cx="1093326" cy="1427474"/>
          </a:xfrm>
          <a:prstGeom prst="rect">
            <a:avLst/>
          </a:prstGeom>
          <a:noFill/>
          <a:ln>
            <a:noFill/>
          </a:ln>
        </p:spPr>
      </p:pic>
      <p:pic>
        <p:nvPicPr>
          <p:cNvPr id="75" name="Google Shape;75;p15"/>
          <p:cNvPicPr preferRelativeResize="0"/>
          <p:nvPr/>
        </p:nvPicPr>
        <p:blipFill rotWithShape="1">
          <a:blip r:embed="rId5">
            <a:alphaModFix/>
          </a:blip>
          <a:srcRect b="0" l="8481" r="14065" t="0"/>
          <a:stretch/>
        </p:blipFill>
        <p:spPr>
          <a:xfrm>
            <a:off x="775775" y="1269175"/>
            <a:ext cx="1016326" cy="1302575"/>
          </a:xfrm>
          <a:prstGeom prst="rect">
            <a:avLst/>
          </a:prstGeom>
          <a:noFill/>
          <a:ln>
            <a:noFill/>
          </a:ln>
        </p:spPr>
      </p:pic>
      <p:sp>
        <p:nvSpPr>
          <p:cNvPr id="76" name="Google Shape;76;p15"/>
          <p:cNvSpPr txBox="1"/>
          <p:nvPr>
            <p:ph idx="2" type="body"/>
          </p:nvPr>
        </p:nvSpPr>
        <p:spPr>
          <a:xfrm>
            <a:off x="1969650" y="3074300"/>
            <a:ext cx="4007400" cy="1338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이홍인</a:t>
            </a:r>
            <a:endParaRPr/>
          </a:p>
          <a:p>
            <a:pPr indent="0" lvl="0" marL="457200" rtl="0" algn="l">
              <a:spcBef>
                <a:spcPts val="1600"/>
              </a:spcBef>
              <a:spcAft>
                <a:spcPts val="0"/>
              </a:spcAft>
              <a:buNone/>
            </a:pPr>
            <a:r>
              <a:rPr lang="en"/>
              <a:t>소프트웨어학과</a:t>
            </a:r>
            <a:endParaRPr/>
          </a:p>
          <a:p>
            <a:pPr indent="0" lvl="0" marL="457200" rtl="0" algn="l">
              <a:spcBef>
                <a:spcPts val="1600"/>
              </a:spcBef>
              <a:spcAft>
                <a:spcPts val="1600"/>
              </a:spcAft>
              <a:buNone/>
            </a:pPr>
            <a:r>
              <a:rPr lang="en"/>
              <a:t>영상처리, </a:t>
            </a:r>
            <a:r>
              <a:rPr lang="en"/>
              <a:t>딥러닝, 강화학습, 임베디드</a:t>
            </a:r>
            <a:endParaRPr/>
          </a:p>
        </p:txBody>
      </p:sp>
      <p:sp>
        <p:nvSpPr>
          <p:cNvPr id="77" name="Google Shape;77;p15"/>
          <p:cNvSpPr txBox="1"/>
          <p:nvPr>
            <p:ph idx="2" type="body"/>
          </p:nvPr>
        </p:nvSpPr>
        <p:spPr>
          <a:xfrm>
            <a:off x="1930025" y="1269175"/>
            <a:ext cx="4699500" cy="1338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이종희</a:t>
            </a:r>
            <a:endParaRPr/>
          </a:p>
          <a:p>
            <a:pPr indent="0" lvl="0" marL="457200" rtl="0" algn="l">
              <a:spcBef>
                <a:spcPts val="1600"/>
              </a:spcBef>
              <a:spcAft>
                <a:spcPts val="0"/>
              </a:spcAft>
              <a:buNone/>
            </a:pPr>
            <a:r>
              <a:rPr lang="en"/>
              <a:t>자동차부품사 선행개발연구원, </a:t>
            </a:r>
            <a:r>
              <a:rPr lang="en"/>
              <a:t>물리학과, 기계공학과</a:t>
            </a:r>
            <a:endParaRPr/>
          </a:p>
          <a:p>
            <a:pPr indent="0" lvl="0" marL="457200" rtl="0" algn="l">
              <a:spcBef>
                <a:spcPts val="1600"/>
              </a:spcBef>
              <a:spcAft>
                <a:spcPts val="1600"/>
              </a:spcAft>
              <a:buNone/>
            </a:pPr>
            <a:r>
              <a:rPr lang="en"/>
              <a:t>기구설계</a:t>
            </a:r>
            <a:r>
              <a:rPr lang="en"/>
              <a:t>, 통계, 딥러닝, CAD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 name="Shape 81"/>
        <p:cNvGrpSpPr/>
        <p:nvPr/>
      </p:nvGrpSpPr>
      <p:grpSpPr>
        <a:xfrm>
          <a:off x="0" y="0"/>
          <a:ext cx="0" cy="0"/>
          <a:chOff x="0" y="0"/>
          <a:chExt cx="0" cy="0"/>
        </a:xfrm>
      </p:grpSpPr>
      <p:pic>
        <p:nvPicPr>
          <p:cNvPr id="82" name="Google Shape;82;p16"/>
          <p:cNvPicPr preferRelativeResize="0"/>
          <p:nvPr/>
        </p:nvPicPr>
        <p:blipFill>
          <a:blip r:embed="rId4">
            <a:alphaModFix/>
          </a:blip>
          <a:stretch>
            <a:fillRect/>
          </a:stretch>
        </p:blipFill>
        <p:spPr>
          <a:xfrm>
            <a:off x="4274788" y="696275"/>
            <a:ext cx="4407025" cy="3750950"/>
          </a:xfrm>
          <a:prstGeom prst="rect">
            <a:avLst/>
          </a:prstGeom>
          <a:noFill/>
          <a:ln>
            <a:noFill/>
          </a:ln>
        </p:spPr>
      </p:pic>
      <p:pic>
        <p:nvPicPr>
          <p:cNvPr id="83" name="Google Shape;83;p16"/>
          <p:cNvPicPr preferRelativeResize="0"/>
          <p:nvPr/>
        </p:nvPicPr>
        <p:blipFill>
          <a:blip r:embed="rId5">
            <a:alphaModFix/>
          </a:blip>
          <a:stretch>
            <a:fillRect/>
          </a:stretch>
        </p:blipFill>
        <p:spPr>
          <a:xfrm>
            <a:off x="747775" y="1411662"/>
            <a:ext cx="3376074" cy="2595876"/>
          </a:xfrm>
          <a:prstGeom prst="rect">
            <a:avLst/>
          </a:prstGeom>
          <a:noFill/>
          <a:ln>
            <a:noFill/>
          </a:ln>
        </p:spPr>
      </p:pic>
      <p:sp>
        <p:nvSpPr>
          <p:cNvPr id="84" name="Google Shape;84;p16"/>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요구사항 분석</a:t>
            </a:r>
            <a:endParaRPr sz="2000"/>
          </a:p>
        </p:txBody>
      </p:sp>
      <p:sp>
        <p:nvSpPr>
          <p:cNvPr id="85" name="Google Shape;85;p16"/>
          <p:cNvSpPr txBox="1"/>
          <p:nvPr>
            <p:ph idx="2" type="body"/>
          </p:nvPr>
        </p:nvSpPr>
        <p:spPr>
          <a:xfrm>
            <a:off x="1159725" y="4518825"/>
            <a:ext cx="2329200" cy="3867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질문 &amp; 요구사항 분석</a:t>
            </a:r>
            <a:endParaRPr/>
          </a:p>
        </p:txBody>
      </p:sp>
      <p:sp>
        <p:nvSpPr>
          <p:cNvPr id="86" name="Google Shape;86;p16"/>
          <p:cNvSpPr txBox="1"/>
          <p:nvPr>
            <p:ph idx="2" type="body"/>
          </p:nvPr>
        </p:nvSpPr>
        <p:spPr>
          <a:xfrm>
            <a:off x="5305175" y="4518825"/>
            <a:ext cx="2329200" cy="3867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작업 분해 → 역할 분담</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ph idx="2" type="body"/>
          </p:nvPr>
        </p:nvSpPr>
        <p:spPr>
          <a:xfrm>
            <a:off x="410750" y="789700"/>
            <a:ext cx="8416200" cy="398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유아용 전동차 선정, HW를 장착할 구조물 제작</a:t>
            </a:r>
            <a:endParaRPr/>
          </a:p>
          <a:p>
            <a:pPr indent="-304800" lvl="1" marL="914400" rtl="0" algn="l">
              <a:spcBef>
                <a:spcPts val="0"/>
              </a:spcBef>
              <a:spcAft>
                <a:spcPts val="0"/>
              </a:spcAft>
              <a:buSzPts val="1200"/>
              <a:buAutoNum type="alphaLcParenR"/>
            </a:pPr>
            <a:r>
              <a:rPr lang="en"/>
              <a:t>배경 및 필요성</a:t>
            </a:r>
            <a:r>
              <a:rPr lang="en"/>
              <a:t> </a:t>
            </a:r>
            <a:r>
              <a:rPr lang="en"/>
              <a:t>: 발렛파킹로봇의 SW </a:t>
            </a:r>
            <a:r>
              <a:rPr lang="en"/>
              <a:t>모듈을 테스트할 프로토타입 제작 (제어, </a:t>
            </a:r>
            <a:r>
              <a:rPr lang="en"/>
              <a:t>센싱, 비전 등)</a:t>
            </a:r>
            <a:endParaRPr/>
          </a:p>
          <a:p>
            <a:pPr indent="-304800" lvl="1" marL="914400" rtl="0" algn="l">
              <a:spcBef>
                <a:spcPts val="0"/>
              </a:spcBef>
              <a:spcAft>
                <a:spcPts val="0"/>
              </a:spcAft>
              <a:buSzPts val="1200"/>
              <a:buAutoNum type="alphaLcParenR"/>
            </a:pPr>
            <a:r>
              <a:rPr lang="en"/>
              <a:t>시스템 </a:t>
            </a:r>
            <a:r>
              <a:rPr lang="en"/>
              <a:t>운영개념 : 내장배터리로 전원공급되어 통신명령에 따라 주행제어되는 전동차</a:t>
            </a:r>
            <a:endParaRPr/>
          </a:p>
          <a:p>
            <a:pPr indent="-304800" lvl="1" marL="914400" rtl="0" algn="l">
              <a:spcBef>
                <a:spcPts val="0"/>
              </a:spcBef>
              <a:spcAft>
                <a:spcPts val="0"/>
              </a:spcAft>
              <a:buSzPts val="1200"/>
              <a:buAutoNum type="alphaLcParenR"/>
            </a:pPr>
            <a:r>
              <a:rPr lang="en"/>
              <a:t>운영 및 환경 제약사항 : 저가형 배터리로 인해 충전 10시간/작동 1시간 예상, 모터 해상도 부정확</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주행 : 12V 듀얼 모터</a:t>
            </a:r>
            <a:endParaRPr/>
          </a:p>
          <a:p>
            <a:pPr indent="-304800" lvl="1" marL="914400" rtl="0" algn="l">
              <a:spcBef>
                <a:spcPts val="0"/>
              </a:spcBef>
              <a:spcAft>
                <a:spcPts val="0"/>
              </a:spcAft>
              <a:buSzPts val="1200"/>
              <a:buAutoNum type="alphaLcParenR"/>
            </a:pPr>
            <a:r>
              <a:rPr lang="en"/>
              <a:t>조향 : 스테핑 모터 (추정)</a:t>
            </a:r>
            <a:endParaRPr/>
          </a:p>
          <a:p>
            <a:pPr indent="-304800" lvl="1" marL="914400" rtl="0" algn="l">
              <a:spcBef>
                <a:spcPts val="0"/>
              </a:spcBef>
              <a:spcAft>
                <a:spcPts val="0"/>
              </a:spcAft>
              <a:buSzPts val="1200"/>
              <a:buAutoNum type="alphaLcParenR"/>
            </a:pPr>
            <a:r>
              <a:rPr lang="en"/>
              <a:t>제어기 : 제어기 정보 비공개, Arduino 보드 이용계획, Xavier-Arduino ROS 통신</a:t>
            </a:r>
            <a:endParaRPr/>
          </a:p>
          <a:p>
            <a:pPr indent="-304800" lvl="1" marL="914400" rtl="0" algn="l">
              <a:spcBef>
                <a:spcPts val="0"/>
              </a:spcBef>
              <a:spcAft>
                <a:spcPts val="0"/>
              </a:spcAft>
              <a:buSzPts val="1200"/>
              <a:buAutoNum type="alphaLcParenR"/>
            </a:pPr>
            <a:r>
              <a:rPr lang="en"/>
              <a:t>모터 제어 : 임베디드 보드에서 제어해 계산된 경로를 주행, Arduino에서 모터 가동/방향전환/인코더 확인</a:t>
            </a:r>
            <a:endParaRPr/>
          </a:p>
          <a:p>
            <a:pPr indent="-304800" lvl="1" marL="914400" rtl="0" algn="l">
              <a:spcBef>
                <a:spcPts val="0"/>
              </a:spcBef>
              <a:spcAft>
                <a:spcPts val="0"/>
              </a:spcAft>
              <a:buSzPts val="1200"/>
              <a:buAutoNum type="alphaLcParenR"/>
            </a:pPr>
            <a:r>
              <a:rPr lang="en"/>
              <a:t>모듈 지지 : 삼각대와 선반을 이용한 구조물을 설치, 카메라/라이더/센서류 위치 선정</a:t>
            </a:r>
            <a:endParaRPr/>
          </a:p>
          <a:p>
            <a:pPr indent="-304800" lvl="1" marL="914400" rtl="0" algn="l">
              <a:spcBef>
                <a:spcPts val="0"/>
              </a:spcBef>
              <a:spcAft>
                <a:spcPts val="0"/>
              </a:spcAft>
              <a:buSzPts val="1200"/>
              <a:buAutoNum type="alphaLcParenR"/>
            </a:pPr>
            <a:r>
              <a:rPr lang="en"/>
              <a:t>서스펜션 : 카메라 진동 억제</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전진/후진 추진속도 : 6~8km/h</a:t>
            </a:r>
            <a:endParaRPr/>
          </a:p>
          <a:p>
            <a:pPr indent="-304800" lvl="1" marL="914400" rtl="0" algn="l">
              <a:spcBef>
                <a:spcPts val="0"/>
              </a:spcBef>
              <a:spcAft>
                <a:spcPts val="0"/>
              </a:spcAft>
              <a:buSzPts val="1200"/>
              <a:buAutoNum type="alphaLcParenR"/>
            </a:pPr>
            <a:r>
              <a:rPr lang="en"/>
              <a:t>배터리 : 예비배터리, 확장된 배터리로 교체 가능</a:t>
            </a:r>
            <a:endParaRPr/>
          </a:p>
          <a:p>
            <a:pPr indent="-304800" lvl="1" marL="914400" rtl="0" algn="l">
              <a:spcBef>
                <a:spcPts val="0"/>
              </a:spcBef>
              <a:spcAft>
                <a:spcPts val="0"/>
              </a:spcAft>
              <a:buSzPts val="1200"/>
              <a:buAutoNum type="alphaLcParenR"/>
            </a:pPr>
            <a:r>
              <a:rPr lang="en"/>
              <a:t>크기 제원 : 전고 1~1.5m, 전폭 1.5~2m</a:t>
            </a:r>
            <a:endParaRPr/>
          </a:p>
          <a:p>
            <a:pPr indent="-304800" lvl="1" marL="914400" rtl="0" algn="l">
              <a:spcBef>
                <a:spcPts val="0"/>
              </a:spcBef>
              <a:spcAft>
                <a:spcPts val="0"/>
              </a:spcAft>
              <a:buSzPts val="1200"/>
              <a:buAutoNum type="alphaLcParenR"/>
            </a:pPr>
            <a:r>
              <a:rPr lang="en"/>
              <a:t>허용하중 : 20kg+</a:t>
            </a:r>
            <a:endParaRPr/>
          </a:p>
          <a:p>
            <a:pPr indent="0" lvl="0" marL="457200" rtl="0" algn="l">
              <a:spcBef>
                <a:spcPts val="0"/>
              </a:spcBef>
              <a:spcAft>
                <a:spcPts val="1600"/>
              </a:spcAft>
              <a:buNone/>
            </a:pPr>
            <a:r>
              <a:t/>
            </a:r>
            <a:endParaRPr/>
          </a:p>
        </p:txBody>
      </p:sp>
      <p:sp>
        <p:nvSpPr>
          <p:cNvPr id="92" name="Google Shape;92;p17"/>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전동차 &amp; 구조물</a:t>
            </a:r>
            <a:endParaRPr sz="2000"/>
          </a:p>
        </p:txBody>
      </p:sp>
      <p:pic>
        <p:nvPicPr>
          <p:cNvPr id="93" name="Google Shape;93;p17"/>
          <p:cNvPicPr preferRelativeResize="0"/>
          <p:nvPr/>
        </p:nvPicPr>
        <p:blipFill>
          <a:blip r:embed="rId4">
            <a:alphaModFix/>
          </a:blip>
          <a:stretch>
            <a:fillRect/>
          </a:stretch>
        </p:blipFill>
        <p:spPr>
          <a:xfrm>
            <a:off x="7447650" y="564075"/>
            <a:ext cx="1501975" cy="980750"/>
          </a:xfrm>
          <a:prstGeom prst="rect">
            <a:avLst/>
          </a:prstGeom>
          <a:noFill/>
          <a:ln>
            <a:noFill/>
          </a:ln>
        </p:spPr>
      </p:pic>
      <p:pic>
        <p:nvPicPr>
          <p:cNvPr id="94" name="Google Shape;94;p17"/>
          <p:cNvPicPr preferRelativeResize="0"/>
          <p:nvPr/>
        </p:nvPicPr>
        <p:blipFill>
          <a:blip r:embed="rId5">
            <a:alphaModFix/>
          </a:blip>
          <a:stretch>
            <a:fillRect/>
          </a:stretch>
        </p:blipFill>
        <p:spPr>
          <a:xfrm>
            <a:off x="7368673" y="1544825"/>
            <a:ext cx="1458275" cy="76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graphicFrame>
        <p:nvGraphicFramePr>
          <p:cNvPr id="99" name="Google Shape;99;p18"/>
          <p:cNvGraphicFramePr/>
          <p:nvPr/>
        </p:nvGraphicFramePr>
        <p:xfrm>
          <a:off x="390563" y="748770"/>
          <a:ext cx="3000000" cy="3000000"/>
        </p:xfrm>
        <a:graphic>
          <a:graphicData uri="http://schemas.openxmlformats.org/drawingml/2006/table">
            <a:tbl>
              <a:tblPr>
                <a:noFill/>
                <a:tableStyleId>{5A9C3C75-AF17-40D2-8E63-22785EBCF9DB}</a:tableStyleId>
              </a:tblPr>
              <a:tblGrid>
                <a:gridCol w="1151425"/>
                <a:gridCol w="980575"/>
                <a:gridCol w="664675"/>
                <a:gridCol w="1141850"/>
                <a:gridCol w="848125"/>
                <a:gridCol w="736600"/>
                <a:gridCol w="751975"/>
                <a:gridCol w="829825"/>
                <a:gridCol w="1501900"/>
              </a:tblGrid>
              <a:tr h="452250">
                <a:tc>
                  <a:txBody>
                    <a:bodyPr/>
                    <a:lstStyle/>
                    <a:p>
                      <a:pPr indent="0" lvl="0" marL="0" rtl="0" algn="l">
                        <a:spcBef>
                          <a:spcPts val="0"/>
                        </a:spcBef>
                        <a:spcAft>
                          <a:spcPts val="0"/>
                        </a:spcAft>
                        <a:buNone/>
                      </a:pPr>
                      <a:r>
                        <a:rPr lang="en" sz="1100"/>
                        <a:t>제품명</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제조사</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가격</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서스펜션</a:t>
                      </a:r>
                      <a:endParaRPr sz="1100"/>
                    </a:p>
                    <a:p>
                      <a:pPr indent="0" lvl="0" marL="0" rtl="0" algn="l">
                        <a:spcBef>
                          <a:spcPts val="0"/>
                        </a:spcBef>
                        <a:spcAft>
                          <a:spcPts val="0"/>
                        </a:spcAft>
                        <a:buNone/>
                      </a:pPr>
                      <a:r>
                        <a:rPr lang="en" sz="1100"/>
                        <a:t>(카메라흔들림)</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제어기</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속도</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통신</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차</a:t>
                      </a:r>
                      <a:r>
                        <a:rPr lang="en" sz="1100"/>
                        <a:t>폭(구조물 안정성)</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특징</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52250">
                <a:tc>
                  <a:txBody>
                    <a:bodyPr/>
                    <a:lstStyle/>
                    <a:p>
                      <a:pPr indent="0" lvl="0" marL="0" rtl="0" algn="l">
                        <a:lnSpc>
                          <a:spcPct val="116666"/>
                        </a:lnSpc>
                        <a:spcBef>
                          <a:spcPts val="0"/>
                        </a:spcBef>
                        <a:spcAft>
                          <a:spcPts val="0"/>
                        </a:spcAft>
                        <a:buNone/>
                      </a:pPr>
                      <a:r>
                        <a:rPr lang="en" sz="1100" u="sng">
                          <a:solidFill>
                            <a:schemeClr val="hlink"/>
                          </a:solidFill>
                          <a:hlinkClick r:id="rId4"/>
                        </a:rPr>
                        <a:t>BMW M6 GT3</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대호토이즈</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35만원</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4바퀴</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공개거부</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2~6km/h</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블루투스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69.1cm</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동가격 대비 주행성능 좋음.(속도)</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83900">
                <a:tc>
                  <a:txBody>
                    <a:bodyPr/>
                    <a:lstStyle/>
                    <a:p>
                      <a:pPr indent="0" lvl="0" marL="0" rtl="0" algn="l">
                        <a:lnSpc>
                          <a:spcPct val="140000"/>
                        </a:lnSpc>
                        <a:spcBef>
                          <a:spcPts val="0"/>
                        </a:spcBef>
                        <a:spcAft>
                          <a:spcPts val="0"/>
                        </a:spcAft>
                        <a:buClr>
                          <a:schemeClr val="dk1"/>
                        </a:buClr>
                        <a:buSzPts val="1100"/>
                        <a:buFont typeface="Arial"/>
                        <a:buNone/>
                      </a:pPr>
                      <a:r>
                        <a:rPr lang="en" sz="1100">
                          <a:solidFill>
                            <a:srgbClr val="111111"/>
                          </a:solidFill>
                          <a:highlight>
                            <a:srgbClr val="FFFFFF"/>
                          </a:highlight>
                        </a:rPr>
                        <a:t>폭스바겐 뉴비틀</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대호토이즈</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33만원</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있음</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회신없음</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3~5km/h</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블루투스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71.6cm</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동가격대비 차폭이 넓음.</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34900">
                <a:tc>
                  <a:txBody>
                    <a:bodyPr/>
                    <a:lstStyle/>
                    <a:p>
                      <a:pPr indent="0" lvl="0" marL="0" rtl="0" algn="l">
                        <a:lnSpc>
                          <a:spcPct val="145833"/>
                        </a:lnSpc>
                        <a:spcBef>
                          <a:spcPts val="0"/>
                        </a:spcBef>
                        <a:spcAft>
                          <a:spcPts val="0"/>
                        </a:spcAft>
                        <a:buClr>
                          <a:schemeClr val="dk1"/>
                        </a:buClr>
                        <a:buSzPts val="1100"/>
                        <a:buFont typeface="Arial"/>
                        <a:buNone/>
                      </a:pPr>
                      <a:r>
                        <a:rPr lang="en" sz="1100">
                          <a:solidFill>
                            <a:srgbClr val="222222"/>
                          </a:solidFill>
                          <a:highlight>
                            <a:srgbClr val="FFFFFF"/>
                          </a:highlight>
                        </a:rPr>
                        <a:t>BMW GT</a:t>
                      </a:r>
                      <a:endParaRPr sz="1100">
                        <a:solidFill>
                          <a:srgbClr val="222222"/>
                        </a:solidFill>
                        <a:highlight>
                          <a:srgbClr val="FFFFFF"/>
                        </a:highlight>
                      </a:endParaRPr>
                    </a:p>
                    <a:p>
                      <a:pPr indent="0" lvl="0" marL="0" rtl="0" algn="l">
                        <a:spcBef>
                          <a:spcPts val="0"/>
                        </a:spcBef>
                        <a:spcAft>
                          <a:spcPts val="0"/>
                        </a:spcAft>
                        <a:buNone/>
                      </a:pPr>
                      <a:r>
                        <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222222"/>
                          </a:solidFill>
                          <a:highlight>
                            <a:srgbClr val="FFFFFF"/>
                          </a:highlight>
                        </a:rPr>
                        <a:t>JIAJIA/씨투엠뉴에너지</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30만원</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있음</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회신없음</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3~6km/h</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블루투스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64cm</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동가격 대비 주행성능 좋음.(속도)</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34900">
                <a:tc>
                  <a:txBody>
                    <a:bodyPr/>
                    <a:lstStyle/>
                    <a:p>
                      <a:pPr indent="0" lvl="0" marL="0" rtl="0" algn="l">
                        <a:spcBef>
                          <a:spcPts val="0"/>
                        </a:spcBef>
                        <a:spcAft>
                          <a:spcPts val="0"/>
                        </a:spcAft>
                        <a:buNone/>
                      </a:pPr>
                      <a:r>
                        <a:rPr lang="en" sz="1100"/>
                        <a:t>벤츠 GLA 12V</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태성토이즈</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46만원</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4바퀴</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공개거부</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2~6km/h</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블루투스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70</a:t>
                      </a:r>
                      <a:r>
                        <a:rPr lang="en" sz="1100"/>
                        <a:t>cm</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고급 서스펜션</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34900">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F8 sports</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헤네스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68만원</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가스식(고급)</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ARM Cortex-M3 32bit</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2~8km/h</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블루투스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72cm</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정밀 전자 조향기, 고급 서스펜션</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34900">
                <a:tc>
                  <a:txBody>
                    <a:bodyPr/>
                    <a:lstStyle/>
                    <a:p>
                      <a:pPr indent="0" lvl="0" marL="0" rtl="0" algn="l">
                        <a:spcBef>
                          <a:spcPts val="0"/>
                        </a:spcBef>
                        <a:spcAft>
                          <a:spcPts val="0"/>
                        </a:spcAft>
                        <a:buClr>
                          <a:schemeClr val="dk1"/>
                        </a:buClr>
                        <a:buSzPts val="1100"/>
                        <a:buFont typeface="Arial"/>
                        <a:buNone/>
                      </a:pPr>
                      <a:r>
                        <a:rPr lang="en" sz="1100"/>
                        <a:t>T870</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헤네스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96만원</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가스식(고급)</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ARM Cortex-M3 32bit</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2~8km/h</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블루투스</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77.5cm</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태블릿 PC 장착, </a:t>
                      </a:r>
                      <a:r>
                        <a:rPr lang="en" sz="1100">
                          <a:solidFill>
                            <a:schemeClr val="dk1"/>
                          </a:solidFill>
                        </a:rPr>
                        <a:t>정밀 전자 조향기, 고급 서스펜션</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00" name="Google Shape;100;p18"/>
          <p:cNvSpPr txBox="1"/>
          <p:nvPr>
            <p:ph idx="4294967295"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전동차 제품별 비교 자료</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4">
            <a:alphaModFix/>
          </a:blip>
          <a:stretch>
            <a:fillRect/>
          </a:stretch>
        </p:blipFill>
        <p:spPr>
          <a:xfrm rot="-267976">
            <a:off x="603736" y="799182"/>
            <a:ext cx="3776682" cy="879233"/>
          </a:xfrm>
          <a:prstGeom prst="rect">
            <a:avLst/>
          </a:prstGeom>
          <a:noFill/>
          <a:ln>
            <a:noFill/>
          </a:ln>
        </p:spPr>
      </p:pic>
      <p:sp>
        <p:nvSpPr>
          <p:cNvPr id="106" name="Google Shape;106;p19"/>
          <p:cNvSpPr txBox="1"/>
          <p:nvPr/>
        </p:nvSpPr>
        <p:spPr>
          <a:xfrm>
            <a:off x="2650200" y="3082275"/>
            <a:ext cx="64938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AutoNum type="arabicParenR"/>
            </a:pPr>
            <a:r>
              <a:rPr lang="en" sz="1200" u="sng">
                <a:solidFill>
                  <a:schemeClr val="hlink"/>
                </a:solidFill>
                <a:hlinkClick r:id="rId5"/>
              </a:rPr>
              <a:t>선반</a:t>
            </a:r>
            <a:r>
              <a:rPr lang="en" sz="1200">
                <a:solidFill>
                  <a:schemeClr val="dk2"/>
                </a:solidFill>
              </a:rPr>
              <a:t> 1.9만원 : </a:t>
            </a:r>
            <a:r>
              <a:rPr lang="en" sz="1200">
                <a:solidFill>
                  <a:schemeClr val="dk2"/>
                </a:solidFill>
              </a:rPr>
              <a:t> 가격을 고려하여 2m에 가깝게 연장할 수 있는 제품을 선택. </a:t>
            </a:r>
            <a:endParaRPr sz="1200">
              <a:solidFill>
                <a:schemeClr val="dk2"/>
              </a:solidFill>
            </a:endParaRPr>
          </a:p>
          <a:p>
            <a:pPr indent="-304800" lvl="0" marL="457200" rtl="0" algn="l">
              <a:spcBef>
                <a:spcPts val="0"/>
              </a:spcBef>
              <a:spcAft>
                <a:spcPts val="0"/>
              </a:spcAft>
              <a:buClr>
                <a:schemeClr val="dk2"/>
              </a:buClr>
              <a:buSzPts val="1200"/>
              <a:buAutoNum type="arabicParenR"/>
            </a:pPr>
            <a:r>
              <a:rPr lang="en" sz="1200" u="sng">
                <a:solidFill>
                  <a:schemeClr val="hlink"/>
                </a:solidFill>
                <a:hlinkClick r:id="rId6"/>
              </a:rPr>
              <a:t>삼각대</a:t>
            </a:r>
            <a:r>
              <a:rPr lang="en" sz="1200">
                <a:solidFill>
                  <a:schemeClr val="dk2"/>
                </a:solidFill>
              </a:rPr>
              <a:t> 5300원 : 차체 높이와 합계가 1.5m에 가깝게 연장될 수 있는 제품 중 저렴한 것 선택.</a:t>
            </a:r>
            <a:endParaRPr sz="1200">
              <a:solidFill>
                <a:schemeClr val="dk2"/>
              </a:solidFill>
            </a:endParaRPr>
          </a:p>
          <a:p>
            <a:pPr indent="-304800" lvl="0" marL="457200" rtl="0" algn="l">
              <a:spcBef>
                <a:spcPts val="0"/>
              </a:spcBef>
              <a:spcAft>
                <a:spcPts val="0"/>
              </a:spcAft>
              <a:buClr>
                <a:schemeClr val="dk2"/>
              </a:buClr>
              <a:buSzPts val="1200"/>
              <a:buAutoNum type="arabicParenR"/>
            </a:pPr>
            <a:r>
              <a:rPr lang="en" sz="1200" u="sng">
                <a:solidFill>
                  <a:schemeClr val="hlink"/>
                </a:solidFill>
                <a:hlinkClick r:id="rId7"/>
              </a:rPr>
              <a:t>배터리팩</a:t>
            </a:r>
            <a:r>
              <a:rPr lang="en" sz="1200">
                <a:solidFill>
                  <a:schemeClr val="dk2"/>
                </a:solidFill>
              </a:rPr>
              <a:t> 9.8만원 : 필요시 상위 배터리로 교체. 4시간 충전 1시간 사용. (기존 10 충전 1시간 운용)</a:t>
            </a:r>
            <a:endParaRPr sz="1200">
              <a:solidFill>
                <a:schemeClr val="dk2"/>
              </a:solidFill>
            </a:endParaRPr>
          </a:p>
          <a:p>
            <a:pPr indent="-304800" lvl="0" marL="457200" rtl="0" algn="l">
              <a:spcBef>
                <a:spcPts val="0"/>
              </a:spcBef>
              <a:spcAft>
                <a:spcPts val="0"/>
              </a:spcAft>
              <a:buClr>
                <a:schemeClr val="dk2"/>
              </a:buClr>
              <a:buSzPts val="1200"/>
              <a:buAutoNum type="arabicParenR"/>
            </a:pPr>
            <a:r>
              <a:rPr lang="en" sz="1200">
                <a:solidFill>
                  <a:schemeClr val="dk2"/>
                </a:solidFill>
              </a:rPr>
              <a:t>전장 : 모터관련 전장의 경우 작동을 확인함. 전동차도 유사하리라 예상.</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가변 선반과 삼각대를 이용하여 베이스 제작.</a:t>
            </a:r>
            <a:endParaRPr sz="1200">
              <a:solidFill>
                <a:schemeClr val="dk2"/>
              </a:solidFill>
            </a:endParaRPr>
          </a:p>
          <a:p>
            <a:pPr indent="0" lvl="0" marL="0" rtl="0" algn="l">
              <a:spcBef>
                <a:spcPts val="0"/>
              </a:spcBef>
              <a:spcAft>
                <a:spcPts val="0"/>
              </a:spcAft>
              <a:buNone/>
            </a:pPr>
            <a:r>
              <a:rPr lang="en" sz="1200">
                <a:solidFill>
                  <a:schemeClr val="dk2"/>
                </a:solidFill>
              </a:rPr>
              <a:t>테이프, 케이블타이, 조인트를 이용하여 모듈의 분해조립이 가능하도록 체결.</a:t>
            </a:r>
            <a:endParaRPr sz="1200"/>
          </a:p>
        </p:txBody>
      </p:sp>
      <p:sp>
        <p:nvSpPr>
          <p:cNvPr id="107" name="Google Shape;107;p19"/>
          <p:cNvSpPr txBox="1"/>
          <p:nvPr>
            <p:ph idx="4294967295"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전동차 &amp; 구조물</a:t>
            </a:r>
            <a:endParaRPr sz="2000"/>
          </a:p>
        </p:txBody>
      </p:sp>
      <p:pic>
        <p:nvPicPr>
          <p:cNvPr id="108" name="Google Shape;108;p19"/>
          <p:cNvPicPr preferRelativeResize="0"/>
          <p:nvPr/>
        </p:nvPicPr>
        <p:blipFill>
          <a:blip r:embed="rId8">
            <a:alphaModFix/>
          </a:blip>
          <a:stretch>
            <a:fillRect/>
          </a:stretch>
        </p:blipFill>
        <p:spPr>
          <a:xfrm>
            <a:off x="4943810" y="939900"/>
            <a:ext cx="3571841" cy="2374538"/>
          </a:xfrm>
          <a:prstGeom prst="rect">
            <a:avLst/>
          </a:prstGeom>
          <a:noFill/>
          <a:ln>
            <a:noFill/>
          </a:ln>
        </p:spPr>
      </p:pic>
      <p:pic>
        <p:nvPicPr>
          <p:cNvPr id="109" name="Google Shape;109;p19"/>
          <p:cNvPicPr preferRelativeResize="0"/>
          <p:nvPr/>
        </p:nvPicPr>
        <p:blipFill>
          <a:blip r:embed="rId9">
            <a:alphaModFix/>
          </a:blip>
          <a:stretch>
            <a:fillRect/>
          </a:stretch>
        </p:blipFill>
        <p:spPr>
          <a:xfrm>
            <a:off x="3768825" y="1170266"/>
            <a:ext cx="440491" cy="364786"/>
          </a:xfrm>
          <a:prstGeom prst="rect">
            <a:avLst/>
          </a:prstGeom>
          <a:noFill/>
          <a:ln>
            <a:noFill/>
          </a:ln>
        </p:spPr>
      </p:pic>
      <p:pic>
        <p:nvPicPr>
          <p:cNvPr id="110" name="Google Shape;110;p19"/>
          <p:cNvPicPr preferRelativeResize="0"/>
          <p:nvPr/>
        </p:nvPicPr>
        <p:blipFill>
          <a:blip r:embed="rId9">
            <a:alphaModFix/>
          </a:blip>
          <a:stretch>
            <a:fillRect/>
          </a:stretch>
        </p:blipFill>
        <p:spPr>
          <a:xfrm rot="10473410">
            <a:off x="816222" y="856522"/>
            <a:ext cx="440412" cy="364854"/>
          </a:xfrm>
          <a:prstGeom prst="rect">
            <a:avLst/>
          </a:prstGeom>
          <a:noFill/>
          <a:ln>
            <a:noFill/>
          </a:ln>
        </p:spPr>
      </p:pic>
      <p:pic>
        <p:nvPicPr>
          <p:cNvPr id="111" name="Google Shape;111;p19"/>
          <p:cNvPicPr preferRelativeResize="0"/>
          <p:nvPr/>
        </p:nvPicPr>
        <p:blipFill>
          <a:blip r:embed="rId9">
            <a:alphaModFix/>
          </a:blip>
          <a:stretch>
            <a:fillRect/>
          </a:stretch>
        </p:blipFill>
        <p:spPr>
          <a:xfrm rot="5929958">
            <a:off x="2203132" y="1257575"/>
            <a:ext cx="432157" cy="371808"/>
          </a:xfrm>
          <a:prstGeom prst="rect">
            <a:avLst/>
          </a:prstGeom>
          <a:noFill/>
          <a:ln>
            <a:noFill/>
          </a:ln>
        </p:spPr>
      </p:pic>
      <p:pic>
        <p:nvPicPr>
          <p:cNvPr id="112" name="Google Shape;112;p19"/>
          <p:cNvPicPr preferRelativeResize="0"/>
          <p:nvPr/>
        </p:nvPicPr>
        <p:blipFill>
          <a:blip r:embed="rId9">
            <a:alphaModFix/>
          </a:blip>
          <a:stretch>
            <a:fillRect/>
          </a:stretch>
        </p:blipFill>
        <p:spPr>
          <a:xfrm rot="-4299532">
            <a:off x="2474368" y="853297"/>
            <a:ext cx="432783" cy="371307"/>
          </a:xfrm>
          <a:prstGeom prst="rect">
            <a:avLst/>
          </a:prstGeom>
          <a:noFill/>
          <a:ln>
            <a:noFill/>
          </a:ln>
        </p:spPr>
      </p:pic>
      <p:pic>
        <p:nvPicPr>
          <p:cNvPr id="113" name="Google Shape;113;p19"/>
          <p:cNvPicPr preferRelativeResize="0"/>
          <p:nvPr/>
        </p:nvPicPr>
        <p:blipFill>
          <a:blip r:embed="rId10">
            <a:alphaModFix/>
          </a:blip>
          <a:stretch>
            <a:fillRect/>
          </a:stretch>
        </p:blipFill>
        <p:spPr>
          <a:xfrm>
            <a:off x="1934540" y="891688"/>
            <a:ext cx="545796" cy="446023"/>
          </a:xfrm>
          <a:prstGeom prst="rect">
            <a:avLst/>
          </a:prstGeom>
          <a:noFill/>
          <a:ln>
            <a:noFill/>
          </a:ln>
        </p:spPr>
      </p:pic>
      <p:cxnSp>
        <p:nvCxnSpPr>
          <p:cNvPr id="114" name="Google Shape;114;p19"/>
          <p:cNvCxnSpPr/>
          <p:nvPr/>
        </p:nvCxnSpPr>
        <p:spPr>
          <a:xfrm flipH="1" rot="10800000">
            <a:off x="1333684" y="2947895"/>
            <a:ext cx="435532" cy="335108"/>
          </a:xfrm>
          <a:prstGeom prst="straightConnector1">
            <a:avLst/>
          </a:prstGeom>
          <a:noFill/>
          <a:ln cap="flat" cmpd="sng" w="28575">
            <a:solidFill>
              <a:srgbClr val="4A86E8"/>
            </a:solidFill>
            <a:prstDash val="solid"/>
            <a:round/>
            <a:headEnd len="med" w="med" type="none"/>
            <a:tailEnd len="med" w="med" type="triangle"/>
          </a:ln>
        </p:spPr>
      </p:cxnSp>
      <p:sp>
        <p:nvSpPr>
          <p:cNvPr id="115" name="Google Shape;115;p19"/>
          <p:cNvSpPr txBox="1"/>
          <p:nvPr/>
        </p:nvSpPr>
        <p:spPr>
          <a:xfrm>
            <a:off x="498394" y="3851395"/>
            <a:ext cx="2106101" cy="4554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내부에 자비어, 배터리팩 장착</a:t>
            </a:r>
            <a:endParaRPr sz="1000">
              <a:solidFill>
                <a:schemeClr val="dk2"/>
              </a:solidFill>
            </a:endParaRPr>
          </a:p>
        </p:txBody>
      </p:sp>
      <p:pic>
        <p:nvPicPr>
          <p:cNvPr id="116" name="Google Shape;116;p19"/>
          <p:cNvPicPr preferRelativeResize="0"/>
          <p:nvPr/>
        </p:nvPicPr>
        <p:blipFill>
          <a:blip r:embed="rId11">
            <a:alphaModFix/>
          </a:blip>
          <a:stretch>
            <a:fillRect/>
          </a:stretch>
        </p:blipFill>
        <p:spPr>
          <a:xfrm>
            <a:off x="334189" y="2824901"/>
            <a:ext cx="1133814" cy="966842"/>
          </a:xfrm>
          <a:prstGeom prst="rect">
            <a:avLst/>
          </a:prstGeom>
          <a:noFill/>
          <a:ln>
            <a:noFill/>
          </a:ln>
        </p:spPr>
      </p:pic>
      <p:pic>
        <p:nvPicPr>
          <p:cNvPr id="117" name="Google Shape;117;p19"/>
          <p:cNvPicPr preferRelativeResize="0"/>
          <p:nvPr/>
        </p:nvPicPr>
        <p:blipFill>
          <a:blip r:embed="rId12">
            <a:alphaModFix/>
          </a:blip>
          <a:stretch>
            <a:fillRect/>
          </a:stretch>
        </p:blipFill>
        <p:spPr>
          <a:xfrm>
            <a:off x="1164452" y="3395921"/>
            <a:ext cx="604767" cy="455484"/>
          </a:xfrm>
          <a:prstGeom prst="rect">
            <a:avLst/>
          </a:prstGeom>
          <a:noFill/>
          <a:ln>
            <a:noFill/>
          </a:ln>
        </p:spPr>
      </p:pic>
      <p:pic>
        <p:nvPicPr>
          <p:cNvPr id="118" name="Google Shape;118;p19"/>
          <p:cNvPicPr preferRelativeResize="0"/>
          <p:nvPr/>
        </p:nvPicPr>
        <p:blipFill>
          <a:blip r:embed="rId13">
            <a:alphaModFix/>
          </a:blip>
          <a:stretch>
            <a:fillRect/>
          </a:stretch>
        </p:blipFill>
        <p:spPr>
          <a:xfrm>
            <a:off x="703072" y="1621232"/>
            <a:ext cx="2974350" cy="1605765"/>
          </a:xfrm>
          <a:prstGeom prst="rect">
            <a:avLst/>
          </a:prstGeom>
          <a:noFill/>
          <a:ln>
            <a:noFill/>
          </a:ln>
        </p:spPr>
      </p:pic>
      <p:cxnSp>
        <p:nvCxnSpPr>
          <p:cNvPr id="119" name="Google Shape;119;p19"/>
          <p:cNvCxnSpPr/>
          <p:nvPr/>
        </p:nvCxnSpPr>
        <p:spPr>
          <a:xfrm>
            <a:off x="4054266" y="1170255"/>
            <a:ext cx="15277" cy="2046132"/>
          </a:xfrm>
          <a:prstGeom prst="straightConnector1">
            <a:avLst/>
          </a:prstGeom>
          <a:noFill/>
          <a:ln cap="flat" cmpd="sng" w="9525">
            <a:solidFill>
              <a:schemeClr val="dk2"/>
            </a:solidFill>
            <a:prstDash val="solid"/>
            <a:round/>
            <a:headEnd len="med" w="med" type="none"/>
            <a:tailEnd len="med" w="med" type="none"/>
          </a:ln>
        </p:spPr>
      </p:cxnSp>
      <p:sp>
        <p:nvSpPr>
          <p:cNvPr id="120" name="Google Shape;120;p19"/>
          <p:cNvSpPr txBox="1"/>
          <p:nvPr/>
        </p:nvSpPr>
        <p:spPr>
          <a:xfrm>
            <a:off x="3668616" y="2090892"/>
            <a:ext cx="1072884" cy="446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60~140cm</a:t>
            </a:r>
            <a:endParaRPr>
              <a:solidFill>
                <a:schemeClr val="dk2"/>
              </a:solidFill>
            </a:endParaRPr>
          </a:p>
        </p:txBody>
      </p:sp>
      <p:cxnSp>
        <p:nvCxnSpPr>
          <p:cNvPr id="121" name="Google Shape;121;p19"/>
          <p:cNvCxnSpPr/>
          <p:nvPr/>
        </p:nvCxnSpPr>
        <p:spPr>
          <a:xfrm>
            <a:off x="687666" y="2969907"/>
            <a:ext cx="3366599" cy="275709"/>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9"/>
          <p:cNvSpPr txBox="1"/>
          <p:nvPr/>
        </p:nvSpPr>
        <p:spPr>
          <a:xfrm rot="249642">
            <a:off x="1816659" y="3038418"/>
            <a:ext cx="1561311" cy="44598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110~190cm</a:t>
            </a:r>
            <a:endParaRPr>
              <a:solidFill>
                <a:schemeClr val="dk2"/>
              </a:solidFill>
            </a:endParaRPr>
          </a:p>
        </p:txBody>
      </p:sp>
      <p:pic>
        <p:nvPicPr>
          <p:cNvPr id="123" name="Google Shape;123;p19"/>
          <p:cNvPicPr preferRelativeResize="0"/>
          <p:nvPr/>
        </p:nvPicPr>
        <p:blipFill>
          <a:blip r:embed="rId14">
            <a:alphaModFix/>
          </a:blip>
          <a:stretch>
            <a:fillRect/>
          </a:stretch>
        </p:blipFill>
        <p:spPr>
          <a:xfrm>
            <a:off x="1906376" y="1054336"/>
            <a:ext cx="879932" cy="1591918"/>
          </a:xfrm>
          <a:prstGeom prst="rect">
            <a:avLst/>
          </a:prstGeom>
          <a:noFill/>
          <a:ln>
            <a:noFill/>
          </a:ln>
        </p:spPr>
      </p:pic>
      <p:pic>
        <p:nvPicPr>
          <p:cNvPr id="124" name="Google Shape;124;p19"/>
          <p:cNvPicPr preferRelativeResize="0"/>
          <p:nvPr/>
        </p:nvPicPr>
        <p:blipFill>
          <a:blip r:embed="rId15">
            <a:alphaModFix/>
          </a:blip>
          <a:stretch>
            <a:fillRect/>
          </a:stretch>
        </p:blipFill>
        <p:spPr>
          <a:xfrm rot="10800000">
            <a:off x="2464393" y="1364254"/>
            <a:ext cx="292164" cy="286507"/>
          </a:xfrm>
          <a:prstGeom prst="rect">
            <a:avLst/>
          </a:prstGeom>
          <a:noFill/>
          <a:ln>
            <a:noFill/>
          </a:ln>
        </p:spPr>
      </p:pic>
      <p:pic>
        <p:nvPicPr>
          <p:cNvPr id="125" name="Google Shape;125;p19"/>
          <p:cNvPicPr preferRelativeResize="0"/>
          <p:nvPr/>
        </p:nvPicPr>
        <p:blipFill>
          <a:blip r:embed="rId15">
            <a:alphaModFix/>
          </a:blip>
          <a:stretch>
            <a:fillRect/>
          </a:stretch>
        </p:blipFill>
        <p:spPr>
          <a:xfrm rot="-5099862">
            <a:off x="1999818" y="1329556"/>
            <a:ext cx="286548" cy="292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0"/>
          <p:cNvSpPr txBox="1"/>
          <p:nvPr/>
        </p:nvSpPr>
        <p:spPr>
          <a:xfrm>
            <a:off x="4479750" y="631075"/>
            <a:ext cx="4195500" cy="15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로봇의 자전 기능의 효용성 검토</a:t>
            </a:r>
            <a:endParaRPr>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1) 로봇 주행 토크 : </a:t>
            </a:r>
            <a:r>
              <a:rPr lang="en" sz="1200" u="sng"/>
              <a:t>정지에서 3초에 걸쳐 8km/h까지 가속</a:t>
            </a:r>
            <a:endParaRPr sz="1200" u="sng"/>
          </a:p>
          <a:p>
            <a:pPr indent="0" lvl="0" marL="0" rtl="0" algn="l">
              <a:spcBef>
                <a:spcPts val="0"/>
              </a:spcBef>
              <a:spcAft>
                <a:spcPts val="0"/>
              </a:spcAft>
              <a:buNone/>
            </a:pPr>
            <a:r>
              <a:rPr lang="en" sz="1200"/>
              <a:t>추진력 = 질량X가속도 = 1900 kg X 0.75 m/s^2 = 1400 kgf</a:t>
            </a:r>
            <a:endParaRPr sz="1200"/>
          </a:p>
          <a:p>
            <a:pPr indent="0" lvl="0" marL="0" rtl="0" algn="l">
              <a:spcBef>
                <a:spcPts val="0"/>
              </a:spcBef>
              <a:spcAft>
                <a:spcPts val="0"/>
              </a:spcAft>
              <a:buNone/>
            </a:pPr>
            <a:r>
              <a:rPr lang="en" sz="1200"/>
              <a:t>모터 토크로 환산 : 로봇 바퀴 지름이 0.3m일 경우.</a:t>
            </a:r>
            <a:endParaRPr sz="1200"/>
          </a:p>
          <a:p>
            <a:pPr indent="0" lvl="0" marL="0" rtl="0" algn="l">
              <a:spcBef>
                <a:spcPts val="0"/>
              </a:spcBef>
              <a:spcAft>
                <a:spcPts val="0"/>
              </a:spcAft>
              <a:buNone/>
            </a:pPr>
            <a:r>
              <a:rPr lang="en" sz="1200"/>
              <a:t>1400 kgf X 0.15 m = 210 kgf·m</a:t>
            </a:r>
            <a:endParaRPr sz="1200"/>
          </a:p>
          <a:p>
            <a:pPr indent="0" lvl="0" marL="0" rtl="0" algn="l">
              <a:spcBef>
                <a:spcPts val="0"/>
              </a:spcBef>
              <a:spcAft>
                <a:spcPts val="0"/>
              </a:spcAft>
              <a:buNone/>
            </a:pPr>
            <a:r>
              <a:rPr lang="en" sz="1200"/>
              <a:t>기어 및 바퀴 저항 보정치 40% 적용 -&gt; 최소 294 </a:t>
            </a:r>
            <a:r>
              <a:rPr lang="en" sz="1200">
                <a:solidFill>
                  <a:schemeClr val="dk1"/>
                </a:solidFill>
              </a:rPr>
              <a:t>kgf·m</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grpSp>
        <p:nvGrpSpPr>
          <p:cNvPr id="131" name="Google Shape;131;p20"/>
          <p:cNvGrpSpPr/>
          <p:nvPr/>
        </p:nvGrpSpPr>
        <p:grpSpPr>
          <a:xfrm>
            <a:off x="4479750" y="1713974"/>
            <a:ext cx="4195500" cy="3212801"/>
            <a:chOff x="3916838" y="1804999"/>
            <a:chExt cx="4195500" cy="3212801"/>
          </a:xfrm>
        </p:grpSpPr>
        <p:grpSp>
          <p:nvGrpSpPr>
            <p:cNvPr id="132" name="Google Shape;132;p20"/>
            <p:cNvGrpSpPr/>
            <p:nvPr/>
          </p:nvGrpSpPr>
          <p:grpSpPr>
            <a:xfrm>
              <a:off x="4680075" y="1804999"/>
              <a:ext cx="2385449" cy="1945551"/>
              <a:chOff x="4680075" y="1804999"/>
              <a:chExt cx="2385449" cy="1945551"/>
            </a:xfrm>
          </p:grpSpPr>
          <p:cxnSp>
            <p:nvCxnSpPr>
              <p:cNvPr id="133" name="Google Shape;133;p20"/>
              <p:cNvCxnSpPr/>
              <p:nvPr/>
            </p:nvCxnSpPr>
            <p:spPr>
              <a:xfrm>
                <a:off x="4680075" y="2518375"/>
                <a:ext cx="237900" cy="0"/>
              </a:xfrm>
              <a:prstGeom prst="straightConnector1">
                <a:avLst/>
              </a:prstGeom>
              <a:noFill/>
              <a:ln cap="flat" cmpd="sng" w="76200">
                <a:solidFill>
                  <a:schemeClr val="dk2"/>
                </a:solidFill>
                <a:prstDash val="solid"/>
                <a:round/>
                <a:headEnd len="med" w="med" type="none"/>
                <a:tailEnd len="med" w="med" type="none"/>
              </a:ln>
            </p:spPr>
          </p:cxnSp>
          <p:cxnSp>
            <p:nvCxnSpPr>
              <p:cNvPr id="134" name="Google Shape;134;p20"/>
              <p:cNvCxnSpPr/>
              <p:nvPr/>
            </p:nvCxnSpPr>
            <p:spPr>
              <a:xfrm>
                <a:off x="4680075" y="3059875"/>
                <a:ext cx="237900" cy="0"/>
              </a:xfrm>
              <a:prstGeom prst="straightConnector1">
                <a:avLst/>
              </a:prstGeom>
              <a:noFill/>
              <a:ln cap="flat" cmpd="sng" w="76200">
                <a:solidFill>
                  <a:schemeClr val="dk2"/>
                </a:solidFill>
                <a:prstDash val="solid"/>
                <a:round/>
                <a:headEnd len="med" w="med" type="none"/>
                <a:tailEnd len="med" w="med" type="none"/>
              </a:ln>
            </p:spPr>
          </p:cxnSp>
          <p:pic>
            <p:nvPicPr>
              <p:cNvPr id="135" name="Google Shape;135;p20"/>
              <p:cNvPicPr preferRelativeResize="0"/>
              <p:nvPr/>
            </p:nvPicPr>
            <p:blipFill>
              <a:blip r:embed="rId4">
                <a:alphaModFix/>
              </a:blip>
              <a:stretch>
                <a:fillRect/>
              </a:stretch>
            </p:blipFill>
            <p:spPr>
              <a:xfrm rot="-5400000">
                <a:off x="4923024" y="1608050"/>
                <a:ext cx="1945551" cy="2339449"/>
              </a:xfrm>
              <a:prstGeom prst="rect">
                <a:avLst/>
              </a:prstGeom>
              <a:noFill/>
              <a:ln>
                <a:noFill/>
              </a:ln>
            </p:spPr>
          </p:pic>
        </p:grpSp>
        <p:grpSp>
          <p:nvGrpSpPr>
            <p:cNvPr id="136" name="Google Shape;136;p20"/>
            <p:cNvGrpSpPr/>
            <p:nvPr/>
          </p:nvGrpSpPr>
          <p:grpSpPr>
            <a:xfrm>
              <a:off x="3916838" y="2158750"/>
              <a:ext cx="4195500" cy="2859050"/>
              <a:chOff x="3930988" y="2194125"/>
              <a:chExt cx="4195500" cy="2859050"/>
            </a:xfrm>
          </p:grpSpPr>
          <p:sp>
            <p:nvSpPr>
              <p:cNvPr id="137" name="Google Shape;137;p20"/>
              <p:cNvSpPr/>
              <p:nvPr/>
            </p:nvSpPr>
            <p:spPr>
              <a:xfrm>
                <a:off x="4193775" y="2309513"/>
                <a:ext cx="486300" cy="100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로봇</a:t>
                </a:r>
                <a:endParaRPr/>
              </a:p>
            </p:txBody>
          </p:sp>
          <p:cxnSp>
            <p:nvCxnSpPr>
              <p:cNvPr id="138" name="Google Shape;138;p20"/>
              <p:cNvCxnSpPr/>
              <p:nvPr/>
            </p:nvCxnSpPr>
            <p:spPr>
              <a:xfrm>
                <a:off x="4474750" y="2777775"/>
                <a:ext cx="1545600" cy="0"/>
              </a:xfrm>
              <a:prstGeom prst="straightConnector1">
                <a:avLst/>
              </a:prstGeom>
              <a:noFill/>
              <a:ln cap="flat" cmpd="sng" w="19050">
                <a:solidFill>
                  <a:srgbClr val="4A86E8"/>
                </a:solidFill>
                <a:prstDash val="solid"/>
                <a:round/>
                <a:headEnd len="med" w="med" type="triangle"/>
                <a:tailEnd len="med" w="med" type="triangle"/>
              </a:ln>
            </p:spPr>
          </p:cxnSp>
          <p:sp>
            <p:nvSpPr>
              <p:cNvPr id="139" name="Google Shape;139;p20"/>
              <p:cNvSpPr txBox="1"/>
              <p:nvPr/>
            </p:nvSpPr>
            <p:spPr>
              <a:xfrm>
                <a:off x="4950306" y="2194125"/>
                <a:ext cx="28080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nvSpPr>
            <p:spPr>
              <a:xfrm>
                <a:off x="3930988" y="3546575"/>
                <a:ext cx="4195500" cy="15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2) 차량 도킹 후 자전시 회전속도 </a:t>
                </a:r>
                <a:endParaRPr sz="1200">
                  <a:solidFill>
                    <a:schemeClr val="dk1"/>
                  </a:solidFill>
                </a:endParaRPr>
              </a:p>
              <a:p>
                <a:pPr indent="0" lvl="0" marL="0" rtl="0" algn="l">
                  <a:spcBef>
                    <a:spcPts val="0"/>
                  </a:spcBef>
                  <a:spcAft>
                    <a:spcPts val="0"/>
                  </a:spcAft>
                  <a:buNone/>
                </a:pPr>
                <a:r>
                  <a:rPr lang="en" sz="1200">
                    <a:solidFill>
                      <a:schemeClr val="dk1"/>
                    </a:solidFill>
                  </a:rPr>
                  <a:t>각가속도 = (토크-마찰) / 회전관성모멘트 </a:t>
                </a:r>
                <a:endParaRPr sz="1200">
                  <a:solidFill>
                    <a:schemeClr val="dk1"/>
                  </a:solidFill>
                </a:endParaRPr>
              </a:p>
              <a:p>
                <a:pPr indent="0" lvl="0" marL="0" rtl="0" algn="l">
                  <a:spcBef>
                    <a:spcPts val="0"/>
                  </a:spcBef>
                  <a:spcAft>
                    <a:spcPts val="0"/>
                  </a:spcAft>
                  <a:buNone/>
                </a:pPr>
                <a:r>
                  <a:rPr lang="en" sz="1200">
                    <a:solidFill>
                      <a:schemeClr val="dk1"/>
                    </a:solidFill>
                  </a:rPr>
                  <a:t>                = (294-160)kgf·m / (1600kg X (3m)^2 )</a:t>
                </a:r>
                <a:endParaRPr sz="1200">
                  <a:solidFill>
                    <a:schemeClr val="dk1"/>
                  </a:solidFill>
                </a:endParaRPr>
              </a:p>
              <a:p>
                <a:pPr indent="0" lvl="0" marL="0" rtl="0" algn="l">
                  <a:spcBef>
                    <a:spcPts val="0"/>
                  </a:spcBef>
                  <a:spcAft>
                    <a:spcPts val="0"/>
                  </a:spcAft>
                  <a:buNone/>
                </a:pPr>
                <a:r>
                  <a:rPr lang="en" sz="1200">
                    <a:solidFill>
                      <a:schemeClr val="dk1"/>
                    </a:solidFill>
                  </a:rPr>
                  <a:t>                = 0.009 rad/s^2 = 0.53 deg/s^2</a:t>
                </a:r>
                <a:endParaRPr sz="1200">
                  <a:solidFill>
                    <a:schemeClr val="dk1"/>
                  </a:solidFill>
                </a:endParaRPr>
              </a:p>
              <a:p>
                <a:pPr indent="0" lvl="0" marL="0" rtl="0" algn="l">
                  <a:spcBef>
                    <a:spcPts val="0"/>
                  </a:spcBef>
                  <a:spcAft>
                    <a:spcPts val="0"/>
                  </a:spcAft>
                  <a:buNone/>
                </a:pPr>
                <a:r>
                  <a:rPr lang="en" sz="1200" u="sng">
                    <a:solidFill>
                      <a:schemeClr val="dk1"/>
                    </a:solidFill>
                  </a:rPr>
                  <a:t>90도 회전에 약 78초 소요.</a:t>
                </a:r>
                <a:endParaRPr sz="1200" u="sng">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3) 결론 : 로봇이 중심이아니고 차량을 중심으로 로봇이 회전할 경우 더 5배 더 빠르게 회전하고 안정성있음.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141" name="Google Shape;141;p20"/>
              <p:cNvCxnSpPr/>
              <p:nvPr/>
            </p:nvCxnSpPr>
            <p:spPr>
              <a:xfrm>
                <a:off x="6009525" y="2794675"/>
                <a:ext cx="0" cy="735000"/>
              </a:xfrm>
              <a:prstGeom prst="straightConnector1">
                <a:avLst/>
              </a:prstGeom>
              <a:noFill/>
              <a:ln cap="flat" cmpd="sng" w="38100">
                <a:solidFill>
                  <a:srgbClr val="4A86E8"/>
                </a:solidFill>
                <a:prstDash val="solid"/>
                <a:round/>
                <a:headEnd len="med" w="med" type="none"/>
                <a:tailEnd len="med" w="med" type="triangle"/>
              </a:ln>
            </p:spPr>
          </p:cxnSp>
          <p:sp>
            <p:nvSpPr>
              <p:cNvPr id="142" name="Google Shape;142;p20"/>
              <p:cNvSpPr/>
              <p:nvPr/>
            </p:nvSpPr>
            <p:spPr>
              <a:xfrm rot="1085470">
                <a:off x="6981807" y="2712712"/>
                <a:ext cx="287290" cy="765067"/>
              </a:xfrm>
              <a:custGeom>
                <a:rect b="b" l="l" r="r" t="t"/>
                <a:pathLst>
                  <a:path extrusionOk="0" h="60844" w="19468">
                    <a:moveTo>
                      <a:pt x="0" y="0"/>
                    </a:moveTo>
                    <a:cubicBezTo>
                      <a:pt x="1604" y="1085"/>
                      <a:pt x="7169" y="3914"/>
                      <a:pt x="9622" y="6508"/>
                    </a:cubicBezTo>
                    <a:cubicBezTo>
                      <a:pt x="12075" y="9102"/>
                      <a:pt x="13160" y="11885"/>
                      <a:pt x="14716" y="15564"/>
                    </a:cubicBezTo>
                    <a:cubicBezTo>
                      <a:pt x="16273" y="19243"/>
                      <a:pt x="18254" y="24667"/>
                      <a:pt x="18961" y="28582"/>
                    </a:cubicBezTo>
                    <a:cubicBezTo>
                      <a:pt x="19669" y="32497"/>
                      <a:pt x="19574" y="35468"/>
                      <a:pt x="18961" y="39053"/>
                    </a:cubicBezTo>
                    <a:cubicBezTo>
                      <a:pt x="18348" y="42638"/>
                      <a:pt x="16697" y="47166"/>
                      <a:pt x="15282" y="50090"/>
                    </a:cubicBezTo>
                    <a:cubicBezTo>
                      <a:pt x="13867" y="53014"/>
                      <a:pt x="12216" y="54807"/>
                      <a:pt x="10471" y="56599"/>
                    </a:cubicBezTo>
                    <a:cubicBezTo>
                      <a:pt x="8726" y="58391"/>
                      <a:pt x="5754" y="60137"/>
                      <a:pt x="4811" y="60844"/>
                    </a:cubicBezTo>
                  </a:path>
                </a:pathLst>
              </a:custGeom>
              <a:noFill/>
              <a:ln cap="flat" cmpd="sng" w="28575">
                <a:solidFill>
                  <a:srgbClr val="4A86E8"/>
                </a:solidFill>
                <a:prstDash val="solid"/>
                <a:round/>
                <a:headEnd len="med" w="med" type="none"/>
                <a:tailEnd len="med" w="med" type="triangle"/>
              </a:ln>
            </p:spPr>
          </p:sp>
          <p:sp>
            <p:nvSpPr>
              <p:cNvPr id="143" name="Google Shape;143;p20"/>
              <p:cNvSpPr txBox="1"/>
              <p:nvPr/>
            </p:nvSpPr>
            <p:spPr>
              <a:xfrm>
                <a:off x="6870114" y="2444925"/>
                <a:ext cx="1219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2) </a:t>
                </a:r>
                <a:r>
                  <a:rPr lang="en" sz="1100"/>
                  <a:t>회전 방향</a:t>
                </a:r>
                <a:endParaRPr sz="1100"/>
              </a:p>
            </p:txBody>
          </p:sp>
        </p:grpSp>
      </p:grpSp>
      <p:pic>
        <p:nvPicPr>
          <p:cNvPr id="144" name="Google Shape;144;p20"/>
          <p:cNvPicPr preferRelativeResize="0"/>
          <p:nvPr/>
        </p:nvPicPr>
        <p:blipFill rotWithShape="1">
          <a:blip r:embed="rId5">
            <a:alphaModFix/>
          </a:blip>
          <a:srcRect b="8248" l="0" r="0" t="0"/>
          <a:stretch/>
        </p:blipFill>
        <p:spPr>
          <a:xfrm>
            <a:off x="866788" y="1189124"/>
            <a:ext cx="2926674" cy="2179274"/>
          </a:xfrm>
          <a:prstGeom prst="rect">
            <a:avLst/>
          </a:prstGeom>
          <a:noFill/>
          <a:ln>
            <a:noFill/>
          </a:ln>
        </p:spPr>
      </p:pic>
      <p:sp>
        <p:nvSpPr>
          <p:cNvPr id="145" name="Google Shape;145;p20"/>
          <p:cNvSpPr txBox="1"/>
          <p:nvPr/>
        </p:nvSpPr>
        <p:spPr>
          <a:xfrm>
            <a:off x="752125" y="749950"/>
            <a:ext cx="30195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타사 </a:t>
            </a:r>
            <a:r>
              <a:rPr lang="en"/>
              <a:t>로봇 구조 검토</a:t>
            </a:r>
            <a:endParaRPr/>
          </a:p>
        </p:txBody>
      </p:sp>
      <p:sp>
        <p:nvSpPr>
          <p:cNvPr id="146" name="Google Shape;146;p20"/>
          <p:cNvSpPr txBox="1"/>
          <p:nvPr/>
        </p:nvSpPr>
        <p:spPr>
          <a:xfrm>
            <a:off x="645925" y="3520050"/>
            <a:ext cx="3463800" cy="1244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 sz="1200" u="sng">
                <a:solidFill>
                  <a:schemeClr val="hlink"/>
                </a:solidFill>
                <a:hlinkClick r:id="rId6"/>
              </a:rPr>
              <a:t>상기 로봇</a:t>
            </a:r>
            <a:r>
              <a:rPr lang="en" sz="1200"/>
              <a:t> 구조는 360도 회전하는 바퀴 운용</a:t>
            </a:r>
            <a:endParaRPr sz="1200"/>
          </a:p>
          <a:p>
            <a:pPr indent="-304800" lvl="0" marL="457200" rtl="0" algn="l">
              <a:spcBef>
                <a:spcPts val="0"/>
              </a:spcBef>
              <a:spcAft>
                <a:spcPts val="0"/>
              </a:spcAft>
              <a:buSzPts val="1200"/>
              <a:buAutoNum type="arabicParenR"/>
            </a:pPr>
            <a:r>
              <a:rPr lang="en" sz="1200"/>
              <a:t>차량의 밑에서 주행하기 때문에 주변 정보를 파악하여 장애물을 회피하는데 제한이 있음</a:t>
            </a:r>
            <a:endParaRPr sz="1200"/>
          </a:p>
          <a:p>
            <a:pPr indent="-304800" lvl="0" marL="457200" rtl="0" algn="l">
              <a:spcBef>
                <a:spcPts val="0"/>
              </a:spcBef>
              <a:spcAft>
                <a:spcPts val="0"/>
              </a:spcAft>
              <a:buSzPts val="1200"/>
              <a:buAutoNum type="arabicParenR"/>
            </a:pPr>
            <a:r>
              <a:rPr lang="en" sz="1200"/>
              <a:t>장애물이 없는 실내 주차장에 적합</a:t>
            </a:r>
            <a:endParaRPr sz="1200"/>
          </a:p>
        </p:txBody>
      </p:sp>
      <p:sp>
        <p:nvSpPr>
          <p:cNvPr id="147" name="Google Shape;147;p20"/>
          <p:cNvSpPr txBox="1"/>
          <p:nvPr>
            <p:ph idx="4294967295"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전동차 &amp; 구조물</a:t>
            </a:r>
            <a:endParaRPr sz="2000"/>
          </a:p>
        </p:txBody>
      </p:sp>
      <p:cxnSp>
        <p:nvCxnSpPr>
          <p:cNvPr id="148" name="Google Shape;148;p20"/>
          <p:cNvCxnSpPr/>
          <p:nvPr/>
        </p:nvCxnSpPr>
        <p:spPr>
          <a:xfrm>
            <a:off x="4987850" y="2713700"/>
            <a:ext cx="14100" cy="693300"/>
          </a:xfrm>
          <a:prstGeom prst="straightConnector1">
            <a:avLst/>
          </a:prstGeom>
          <a:noFill/>
          <a:ln cap="flat" cmpd="sng" w="9525">
            <a:solidFill>
              <a:srgbClr val="FF0000"/>
            </a:solidFill>
            <a:prstDash val="solid"/>
            <a:round/>
            <a:headEnd len="med" w="med" type="none"/>
            <a:tailEnd len="med" w="med" type="triangle"/>
          </a:ln>
        </p:spPr>
      </p:cxnSp>
      <p:sp>
        <p:nvSpPr>
          <p:cNvPr id="149" name="Google Shape;149;p20"/>
          <p:cNvSpPr/>
          <p:nvPr/>
        </p:nvSpPr>
        <p:spPr>
          <a:xfrm>
            <a:off x="4591060" y="2699550"/>
            <a:ext cx="85500" cy="679200"/>
          </a:xfrm>
          <a:custGeom>
            <a:rect b="b" l="l" r="r" t="t"/>
            <a:pathLst>
              <a:path extrusionOk="0" h="27168" w="3420">
                <a:moveTo>
                  <a:pt x="2571" y="0"/>
                </a:moveTo>
                <a:cubicBezTo>
                  <a:pt x="2335" y="755"/>
                  <a:pt x="1581" y="2547"/>
                  <a:pt x="1156" y="4528"/>
                </a:cubicBezTo>
                <a:cubicBezTo>
                  <a:pt x="732" y="6509"/>
                  <a:pt x="71" y="9150"/>
                  <a:pt x="24" y="11886"/>
                </a:cubicBezTo>
                <a:cubicBezTo>
                  <a:pt x="-23" y="14622"/>
                  <a:pt x="307" y="18395"/>
                  <a:pt x="873" y="20942"/>
                </a:cubicBezTo>
                <a:cubicBezTo>
                  <a:pt x="1439" y="23489"/>
                  <a:pt x="2996" y="26130"/>
                  <a:pt x="3420" y="27168"/>
                </a:cubicBezTo>
              </a:path>
            </a:pathLst>
          </a:custGeom>
          <a:noFill/>
          <a:ln cap="flat" cmpd="sng" w="28575">
            <a:solidFill>
              <a:srgbClr val="4A86E8"/>
            </a:solidFill>
            <a:prstDash val="solid"/>
            <a:round/>
            <a:headEnd len="med" w="med" type="none"/>
            <a:tailEnd len="med" w="med" type="triangle"/>
          </a:ln>
        </p:spPr>
      </p:sp>
      <p:sp>
        <p:nvSpPr>
          <p:cNvPr id="150" name="Google Shape;150;p20"/>
          <p:cNvSpPr txBox="1"/>
          <p:nvPr/>
        </p:nvSpPr>
        <p:spPr>
          <a:xfrm>
            <a:off x="3842975" y="2493950"/>
            <a:ext cx="12099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3) 회전 방향</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1"/>
          <p:cNvSpPr txBox="1"/>
          <p:nvPr>
            <p:ph idx="2" type="body"/>
          </p:nvPr>
        </p:nvSpPr>
        <p:spPr>
          <a:xfrm>
            <a:off x="410750" y="789700"/>
            <a:ext cx="8589000" cy="443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시스템 정의</a:t>
            </a:r>
            <a:endParaRPr/>
          </a:p>
          <a:p>
            <a:pPr indent="-304800" lvl="1" marL="914400" rtl="0" algn="l">
              <a:spcBef>
                <a:spcPts val="0"/>
              </a:spcBef>
              <a:spcAft>
                <a:spcPts val="0"/>
              </a:spcAft>
              <a:buSzPts val="1200"/>
              <a:buAutoNum type="alphaLcParenR"/>
            </a:pPr>
            <a:r>
              <a:rPr lang="en"/>
              <a:t>목적 및 기능 : Path Planning에서 계산된 경로를 따라 로봇이 실제 주행할 수 있는 조향모터와 주행모터 회전량을 계산</a:t>
            </a:r>
            <a:endParaRPr/>
          </a:p>
          <a:p>
            <a:pPr indent="-304800" lvl="1" marL="914400" rtl="0" algn="l">
              <a:spcBef>
                <a:spcPts val="0"/>
              </a:spcBef>
              <a:spcAft>
                <a:spcPts val="0"/>
              </a:spcAft>
              <a:buSzPts val="1200"/>
              <a:buAutoNum type="alphaLcParenR"/>
            </a:pPr>
            <a:r>
              <a:rPr lang="en"/>
              <a:t>시스템 운영개념 : </a:t>
            </a:r>
            <a:r>
              <a:rPr lang="en"/>
              <a:t>Path Planning 데이터를 받아 정보 계산 후 모터 제어기로 데이터 전송</a:t>
            </a:r>
            <a:endParaRPr/>
          </a:p>
          <a:p>
            <a:pPr indent="-304800" lvl="1" marL="914400" marR="0" rtl="0" algn="l">
              <a:lnSpc>
                <a:spcPct val="115000"/>
              </a:lnSpc>
              <a:spcBef>
                <a:spcPts val="0"/>
              </a:spcBef>
              <a:spcAft>
                <a:spcPts val="0"/>
              </a:spcAft>
              <a:buClr>
                <a:schemeClr val="dk2"/>
              </a:buClr>
              <a:buSzPts val="1200"/>
              <a:buFont typeface="Arial"/>
              <a:buAutoNum type="alphaLcParenR"/>
            </a:pPr>
            <a:r>
              <a:rPr lang="en"/>
              <a:t>운영 및 환경 제약사항 : 노면상태 등 환경 요인에 의한 오차 발생 가능성 있음.</a:t>
            </a:r>
            <a:endParaRPr/>
          </a:p>
          <a:p>
            <a:pPr indent="-317500" lvl="0" marL="457200" rtl="0" algn="l">
              <a:spcBef>
                <a:spcPts val="0"/>
              </a:spcBef>
              <a:spcAft>
                <a:spcPts val="0"/>
              </a:spcAft>
              <a:buSzPts val="1400"/>
              <a:buAutoNum type="arabicParenR"/>
            </a:pPr>
            <a:r>
              <a:rPr lang="en"/>
              <a:t>기능 요구사항</a:t>
            </a:r>
            <a:endParaRPr/>
          </a:p>
          <a:p>
            <a:pPr indent="-304800" lvl="1" marL="914400" rtl="0" algn="l">
              <a:spcBef>
                <a:spcPts val="0"/>
              </a:spcBef>
              <a:spcAft>
                <a:spcPts val="0"/>
              </a:spcAft>
              <a:buSzPts val="1200"/>
              <a:buAutoNum type="alphaLcParenR"/>
            </a:pPr>
            <a:r>
              <a:rPr lang="en"/>
              <a:t>입력부 : MAIN SYSTEM의 </a:t>
            </a:r>
            <a:r>
              <a:rPr lang="en"/>
              <a:t>Path Planning에서 (다음 위치 좌표, 현재 위치 좌표) 입력.</a:t>
            </a:r>
            <a:endParaRPr/>
          </a:p>
          <a:p>
            <a:pPr indent="-304800" lvl="1" marL="914400" rtl="0" algn="l">
              <a:spcBef>
                <a:spcPts val="0"/>
              </a:spcBef>
              <a:spcAft>
                <a:spcPts val="0"/>
              </a:spcAft>
              <a:buSzPts val="1200"/>
              <a:buAutoNum type="alphaLcParenR"/>
            </a:pPr>
            <a:r>
              <a:rPr lang="en"/>
              <a:t>회전량계산부 : 다음 위치 좌표에 도달 하기 위한 </a:t>
            </a:r>
            <a:r>
              <a:rPr lang="en">
                <a:solidFill>
                  <a:srgbClr val="666666"/>
                </a:solidFill>
              </a:rPr>
              <a:t>θ</a:t>
            </a:r>
            <a:r>
              <a:rPr lang="en"/>
              <a:t>를 추정</a:t>
            </a:r>
            <a:endParaRPr/>
          </a:p>
          <a:p>
            <a:pPr indent="-304800" lvl="1" marL="914400" rtl="0" algn="l">
              <a:spcBef>
                <a:spcPts val="0"/>
              </a:spcBef>
              <a:spcAft>
                <a:spcPts val="0"/>
              </a:spcAft>
              <a:buSzPts val="1200"/>
              <a:buAutoNum type="alphaLcParenR"/>
            </a:pPr>
            <a:r>
              <a:rPr lang="en"/>
              <a:t>출력부 :  EMBEDDED의 Motor PWM에게 /steering_angle을 ROS pub.</a:t>
            </a:r>
            <a:endParaRPr/>
          </a:p>
          <a:p>
            <a:pPr indent="-317500" lvl="0" marL="457200" rtl="0" algn="l">
              <a:spcBef>
                <a:spcPts val="0"/>
              </a:spcBef>
              <a:spcAft>
                <a:spcPts val="0"/>
              </a:spcAft>
              <a:buSzPts val="1400"/>
              <a:buAutoNum type="arabicParenR"/>
            </a:pPr>
            <a:r>
              <a:rPr lang="en"/>
              <a:t>비기능 요구사항</a:t>
            </a:r>
            <a:endParaRPr/>
          </a:p>
          <a:p>
            <a:pPr indent="-304800" lvl="1" marL="914400" rtl="0" algn="l">
              <a:spcBef>
                <a:spcPts val="0"/>
              </a:spcBef>
              <a:spcAft>
                <a:spcPts val="0"/>
              </a:spcAft>
              <a:buSzPts val="1200"/>
              <a:buAutoNum type="alphaLcParenR"/>
            </a:pPr>
            <a:r>
              <a:rPr lang="en"/>
              <a:t>데이터 측정</a:t>
            </a:r>
            <a:endParaRPr/>
          </a:p>
          <a:p>
            <a:pPr indent="-304800" lvl="2" marL="1371600" rtl="0" algn="l">
              <a:spcBef>
                <a:spcPts val="0"/>
              </a:spcBef>
              <a:spcAft>
                <a:spcPts val="0"/>
              </a:spcAft>
              <a:buSzPts val="1200"/>
              <a:buAutoNum type="romanLcParenR"/>
            </a:pPr>
            <a:r>
              <a:rPr lang="en"/>
              <a:t>차체의 최소 조향반경</a:t>
            </a:r>
            <a:endParaRPr/>
          </a:p>
          <a:p>
            <a:pPr indent="-304800" lvl="2" marL="1371600" rtl="0" algn="l">
              <a:spcBef>
                <a:spcPts val="0"/>
              </a:spcBef>
              <a:spcAft>
                <a:spcPts val="0"/>
              </a:spcAft>
              <a:buSzPts val="1200"/>
              <a:buAutoNum type="romanLcParenR"/>
            </a:pPr>
            <a:r>
              <a:rPr lang="en"/>
              <a:t>조향모터 각도에 따른 차체 회전 반경</a:t>
            </a:r>
            <a:endParaRPr/>
          </a:p>
          <a:p>
            <a:pPr indent="-304800" lvl="2" marL="1371600" rtl="0" algn="l">
              <a:spcBef>
                <a:spcPts val="0"/>
              </a:spcBef>
              <a:spcAft>
                <a:spcPts val="0"/>
              </a:spcAft>
              <a:buSzPts val="1200"/>
              <a:buAutoNum type="romanLcParenR"/>
            </a:pPr>
            <a:r>
              <a:rPr lang="en"/>
              <a:t>최대 조향시 속도에 따른 구조물 안정성</a:t>
            </a:r>
            <a:endParaRPr/>
          </a:p>
        </p:txBody>
      </p:sp>
      <p:sp>
        <p:nvSpPr>
          <p:cNvPr id="156" name="Google Shape;156;p21"/>
          <p:cNvSpPr txBox="1"/>
          <p:nvPr>
            <p:ph type="title"/>
          </p:nvPr>
        </p:nvSpPr>
        <p:spPr>
          <a:xfrm>
            <a:off x="93725" y="0"/>
            <a:ext cx="76890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조향각&amp;속도 계산기</a:t>
            </a:r>
            <a:endParaRPr sz="2000"/>
          </a:p>
        </p:txBody>
      </p:sp>
      <p:pic>
        <p:nvPicPr>
          <p:cNvPr id="157" name="Google Shape;157;p21"/>
          <p:cNvPicPr preferRelativeResize="0"/>
          <p:nvPr/>
        </p:nvPicPr>
        <p:blipFill>
          <a:blip r:embed="rId4">
            <a:alphaModFix/>
          </a:blip>
          <a:stretch>
            <a:fillRect/>
          </a:stretch>
        </p:blipFill>
        <p:spPr>
          <a:xfrm>
            <a:off x="6081575" y="2812550"/>
            <a:ext cx="3006000" cy="25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